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  <p:sldMasterId id="2147483699" r:id="rId2"/>
  </p:sldMasterIdLst>
  <p:notesMasterIdLst>
    <p:notesMasterId r:id="rId29"/>
  </p:notesMasterIdLst>
  <p:handoutMasterIdLst>
    <p:handoutMasterId r:id="rId30"/>
  </p:handoutMasterIdLst>
  <p:sldIdLst>
    <p:sldId id="594" r:id="rId3"/>
    <p:sldId id="563" r:id="rId4"/>
    <p:sldId id="564" r:id="rId5"/>
    <p:sldId id="565" r:id="rId6"/>
    <p:sldId id="566" r:id="rId7"/>
    <p:sldId id="603" r:id="rId8"/>
    <p:sldId id="604" r:id="rId9"/>
    <p:sldId id="605" r:id="rId10"/>
    <p:sldId id="606" r:id="rId11"/>
    <p:sldId id="627" r:id="rId12"/>
    <p:sldId id="609" r:id="rId13"/>
    <p:sldId id="625" r:id="rId14"/>
    <p:sldId id="626" r:id="rId15"/>
    <p:sldId id="612" r:id="rId16"/>
    <p:sldId id="613" r:id="rId17"/>
    <p:sldId id="614" r:id="rId18"/>
    <p:sldId id="615" r:id="rId19"/>
    <p:sldId id="616" r:id="rId20"/>
    <p:sldId id="617" r:id="rId21"/>
    <p:sldId id="618" r:id="rId22"/>
    <p:sldId id="619" r:id="rId23"/>
    <p:sldId id="620" r:id="rId24"/>
    <p:sldId id="621" r:id="rId25"/>
    <p:sldId id="622" r:id="rId26"/>
    <p:sldId id="623" r:id="rId27"/>
    <p:sldId id="624" r:id="rId28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olo" id="{C68DA5AD-9499-4E3E-95E3-3289A84333AB}">
          <p14:sldIdLst/>
        </p14:section>
        <p14:section name="Slide" id="{DD11B37C-5CFC-42E0-B80B-8A97EB457406}">
          <p14:sldIdLst>
            <p14:sldId id="594"/>
          </p14:sldIdLst>
        </p14:section>
        <p14:section name="Sezione senza titolo" id="{6CD59A4F-C948-4BF6-B989-5B1D66D20C32}">
          <p14:sldIdLst>
            <p14:sldId id="563"/>
            <p14:sldId id="564"/>
            <p14:sldId id="565"/>
            <p14:sldId id="566"/>
            <p14:sldId id="603"/>
            <p14:sldId id="604"/>
            <p14:sldId id="605"/>
            <p14:sldId id="606"/>
            <p14:sldId id="627"/>
            <p14:sldId id="609"/>
            <p14:sldId id="625"/>
            <p14:sldId id="626"/>
            <p14:sldId id="612"/>
            <p14:sldId id="613"/>
            <p14:sldId id="614"/>
            <p14:sldId id="615"/>
            <p14:sldId id="616"/>
            <p14:sldId id="617"/>
            <p14:sldId id="618"/>
            <p14:sldId id="619"/>
            <p14:sldId id="620"/>
            <p14:sldId id="621"/>
            <p14:sldId id="622"/>
            <p14:sldId id="623"/>
            <p14:sldId id="6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80"/>
    <a:srgbClr val="4F81BD"/>
    <a:srgbClr val="00528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8568" autoAdjust="0"/>
  </p:normalViewPr>
  <p:slideViewPr>
    <p:cSldViewPr>
      <p:cViewPr>
        <p:scale>
          <a:sx n="66" d="100"/>
          <a:sy n="66" d="100"/>
        </p:scale>
        <p:origin x="-2050" y="-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3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84" y="-96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osilioF\AppData\Local\Microsoft\Windows\Temporary%20Internet%20Files\Content.Outlook\LT0SU996\FONTI-EXCE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osilioF\AppData\Local\Microsoft\Windows\Temporary%20Internet%20Files\Content.Outlook\LT0SU996\FONTI-EXCE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57891133173572"/>
          <c:y val="0.11910380767621438"/>
          <c:w val="0.49237863745292709"/>
          <c:h val="0.8206310624215451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0"/>
              <c:layout>
                <c:manualLayout>
                  <c:x val="-0.13623188405797101"/>
                  <c:y val="-0.1256038647342995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fino  al 1945 26,4%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971014492753624E-3"/>
                  <c:y val="-0.15916124614857927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1946-60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13,9%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884057971014493"/>
                  <c:y val="-3.3816425120772944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1961-1970 16,8%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4202898550724638"/>
                  <c:y val="5.7971014492753624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1971-1980 17,3%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it-IT"/>
                      <a:t>1981-2000 19%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8.1159420289855067E-2"/>
                  <c:y val="0.18357487922705315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2001-2005 3,7%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5072463768115943"/>
                  <c:y val="6.7632850241545986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dopo il 2005 2,9%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stockepocaCostruz!$Q$19:$Q$25</c:f>
              <c:strCache>
                <c:ptCount val="7"/>
                <c:pt idx="0">
                  <c:v>fino  al 1945</c:v>
                </c:pt>
                <c:pt idx="1">
                  <c:v>1946-60</c:v>
                </c:pt>
                <c:pt idx="2">
                  <c:v>1961-1970</c:v>
                </c:pt>
                <c:pt idx="3">
                  <c:v>1971-1980</c:v>
                </c:pt>
                <c:pt idx="4">
                  <c:v>1981-2000</c:v>
                </c:pt>
                <c:pt idx="5">
                  <c:v>2001-2005</c:v>
                </c:pt>
                <c:pt idx="6">
                  <c:v>dopo il 2005</c:v>
                </c:pt>
              </c:strCache>
            </c:strRef>
          </c:cat>
          <c:val>
            <c:numRef>
              <c:f>stockepocaCostruz!$R$19:$R$25</c:f>
              <c:numCache>
                <c:formatCode>0.0</c:formatCode>
                <c:ptCount val="7"/>
                <c:pt idx="0">
                  <c:v>26.389967237057693</c:v>
                </c:pt>
                <c:pt idx="1">
                  <c:v>13.909568011278884</c:v>
                </c:pt>
                <c:pt idx="2">
                  <c:v>16.751656124553705</c:v>
                </c:pt>
                <c:pt idx="3">
                  <c:v>17.342485978134714</c:v>
                </c:pt>
                <c:pt idx="4">
                  <c:v>19.012434376983556</c:v>
                </c:pt>
                <c:pt idx="5">
                  <c:v>3.7256443274903259</c:v>
                </c:pt>
                <c:pt idx="6">
                  <c:v>2.8682439445011259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4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57891133173572"/>
          <c:y val="0.11910380767621438"/>
          <c:w val="0.49237863745292709"/>
          <c:h val="0.82063106242154515"/>
        </c:manualLayout>
      </c:layout>
      <c:doughnutChart>
        <c:varyColors val="1"/>
        <c:ser>
          <c:idx val="0"/>
          <c:order val="0"/>
          <c:dPt>
            <c:idx val="0"/>
            <c:bubble3D val="0"/>
            <c:explosion val="4"/>
            <c:spPr>
              <a:solidFill>
                <a:srgbClr val="00206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0.1485945452470615"/>
                  <c:y val="-0.13526570048309178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muratura portante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55,8%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3623188405797101"/>
                  <c:y val="-7.7294685990338188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calcestruzzo armato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it-IT" sz="1000" b="1" i="0" u="none" strike="noStrike" baseline="0">
                        <a:solidFill>
                          <a:srgbClr val="000000"/>
                        </a:solidFill>
                        <a:latin typeface="Arial"/>
                        <a:cs typeface="Arial"/>
                      </a:rPr>
                      <a:t> 31,3%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23188405797101"/>
                  <c:y val="8.6956521739130432E-2"/>
                </c:manualLayout>
              </c:layout>
              <c:tx>
                <c:rich>
                  <a:bodyPr/>
                  <a:lstStyle/>
                  <a:p>
                    <a:r>
                      <a:rPr lang="it-IT"/>
                      <a:t>altro materiale (legno, acciaio, ecc) 12,9%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</c:dLbls>
          <c:cat>
            <c:strRef>
              <c:f>edificiStrutturaPOrtante!$P$19:$P$21</c:f>
              <c:strCache>
                <c:ptCount val="3"/>
                <c:pt idx="0">
                  <c:v>muratura portante</c:v>
                </c:pt>
                <c:pt idx="1">
                  <c:v>calcestruzzo armato</c:v>
                </c:pt>
                <c:pt idx="2">
                  <c:v>altro materiale (legno, acciaio, ecc)</c:v>
                </c:pt>
              </c:strCache>
            </c:strRef>
          </c:cat>
          <c:val>
            <c:numRef>
              <c:f>edificiStrutturaPOrtante!$Q$19:$Q$21</c:f>
              <c:numCache>
                <c:formatCode>0.0</c:formatCode>
                <c:ptCount val="3"/>
                <c:pt idx="0">
                  <c:v>55.832417646696427</c:v>
                </c:pt>
                <c:pt idx="1">
                  <c:v>31.264611364273993</c:v>
                </c:pt>
                <c:pt idx="2">
                  <c:v>12.902970989029578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49"/>
        <c:holeSize val="50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31158B-9771-4CA1-9A2B-DE13B6F5F42C}" type="doc">
      <dgm:prSet loTypeId="urn:microsoft.com/office/officeart/2005/8/layout/cycle1" loCatId="cycle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848766BC-5BE8-4CB2-95DA-85507037EB91}">
      <dgm:prSet phldrT="[Tes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it-IT" sz="1800" b="1" dirty="0" smtClean="0"/>
            <a:t>2</a:t>
          </a:r>
        </a:p>
        <a:p>
          <a:r>
            <a:rPr lang="it-IT" sz="1800" b="1" dirty="0" smtClean="0"/>
            <a:t>Più reddito disponibile </a:t>
          </a:r>
          <a:endParaRPr lang="it-IT" sz="1800" b="1" dirty="0"/>
        </a:p>
      </dgm:t>
    </dgm:pt>
    <dgm:pt modelId="{942D5B1F-A499-4E13-B197-B0E1055189D2}" type="parTrans" cxnId="{453574C9-F8AA-48CD-9C51-FB1716538454}">
      <dgm:prSet/>
      <dgm:spPr/>
      <dgm:t>
        <a:bodyPr/>
        <a:lstStyle/>
        <a:p>
          <a:endParaRPr lang="it-IT" sz="1600"/>
        </a:p>
      </dgm:t>
    </dgm:pt>
    <dgm:pt modelId="{67FE75BB-97B7-4CAD-A790-4FA055588871}" type="sibTrans" cxnId="{453574C9-F8AA-48CD-9C51-FB1716538454}">
      <dgm:prSet/>
      <dgm:spPr/>
      <dgm:t>
        <a:bodyPr/>
        <a:lstStyle/>
        <a:p>
          <a:endParaRPr lang="it-IT" sz="1600"/>
        </a:p>
      </dgm:t>
    </dgm:pt>
    <dgm:pt modelId="{896363DC-0BC2-4A0C-BAE1-3DF7E2042404}">
      <dgm:prSet phldrT="[Tes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it-IT" sz="1800" b="1" dirty="0" smtClean="0"/>
            <a:t>3</a:t>
          </a:r>
        </a:p>
        <a:p>
          <a:r>
            <a:rPr lang="it-IT" sz="1800" b="1" dirty="0" smtClean="0"/>
            <a:t>Più valore dell’immobile</a:t>
          </a:r>
        </a:p>
      </dgm:t>
    </dgm:pt>
    <dgm:pt modelId="{EEC7711B-F6FB-4A68-ADA8-963502B4D901}" type="parTrans" cxnId="{0C8123CE-2C0A-412B-8837-874C9D8E5D23}">
      <dgm:prSet/>
      <dgm:spPr/>
      <dgm:t>
        <a:bodyPr/>
        <a:lstStyle/>
        <a:p>
          <a:endParaRPr lang="it-IT" sz="1600"/>
        </a:p>
      </dgm:t>
    </dgm:pt>
    <dgm:pt modelId="{2770AD93-123B-4729-A4B9-6E71A7842A72}" type="sibTrans" cxnId="{0C8123CE-2C0A-412B-8837-874C9D8E5D23}">
      <dgm:prSet/>
      <dgm:spPr/>
      <dgm:t>
        <a:bodyPr/>
        <a:lstStyle/>
        <a:p>
          <a:endParaRPr lang="it-IT" sz="1600"/>
        </a:p>
      </dgm:t>
    </dgm:pt>
    <dgm:pt modelId="{BFD13AAB-2208-4CFE-BB57-28FB71744E59}">
      <dgm:prSet phldrT="[Tes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it-IT" sz="1800" b="1" dirty="0" smtClean="0"/>
            <a:t>4</a:t>
          </a:r>
        </a:p>
        <a:p>
          <a:r>
            <a:rPr lang="it-IT" sz="1800" b="1" dirty="0" smtClean="0"/>
            <a:t>Minor rischio di controparte</a:t>
          </a:r>
          <a:endParaRPr lang="it-IT" sz="1800" b="1" dirty="0"/>
        </a:p>
      </dgm:t>
    </dgm:pt>
    <dgm:pt modelId="{3E62EB66-7381-448E-B344-2F349364CD81}" type="parTrans" cxnId="{940A7BA4-8010-441F-B2B0-11DFEECD7A34}">
      <dgm:prSet/>
      <dgm:spPr/>
      <dgm:t>
        <a:bodyPr/>
        <a:lstStyle/>
        <a:p>
          <a:endParaRPr lang="it-IT" sz="1600"/>
        </a:p>
      </dgm:t>
    </dgm:pt>
    <dgm:pt modelId="{488CA162-E88D-40AA-9BA8-95CAFBDAF5A6}" type="sibTrans" cxnId="{940A7BA4-8010-441F-B2B0-11DFEECD7A34}">
      <dgm:prSet/>
      <dgm:spPr/>
      <dgm:t>
        <a:bodyPr/>
        <a:lstStyle/>
        <a:p>
          <a:endParaRPr lang="it-IT" sz="1600"/>
        </a:p>
      </dgm:t>
    </dgm:pt>
    <dgm:pt modelId="{49784B07-F149-4077-8BEA-E6D1EDC63EC0}">
      <dgm:prSet phldrT="[Tes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it-IT" sz="1800" b="1" dirty="0" smtClean="0"/>
            <a:t>5</a:t>
          </a:r>
        </a:p>
        <a:p>
          <a:r>
            <a:rPr lang="it-IT" sz="1800" b="1" dirty="0" smtClean="0"/>
            <a:t>Possibilità di cartolarizzazione e </a:t>
          </a:r>
          <a:r>
            <a:rPr lang="it-IT" sz="1800" b="1" dirty="0" err="1" smtClean="0"/>
            <a:t>covered</a:t>
          </a:r>
          <a:r>
            <a:rPr lang="it-IT" sz="1800" b="1" dirty="0" smtClean="0"/>
            <a:t> bond</a:t>
          </a:r>
          <a:endParaRPr lang="it-IT" sz="1800" b="1" dirty="0"/>
        </a:p>
      </dgm:t>
    </dgm:pt>
    <dgm:pt modelId="{EEF23DA0-B989-4237-9AAD-28BF62C161A5}" type="parTrans" cxnId="{59BFE7CC-C037-44FE-8D40-20068E8F85B6}">
      <dgm:prSet/>
      <dgm:spPr/>
      <dgm:t>
        <a:bodyPr/>
        <a:lstStyle/>
        <a:p>
          <a:endParaRPr lang="it-IT" sz="1600"/>
        </a:p>
      </dgm:t>
    </dgm:pt>
    <dgm:pt modelId="{740FE132-3D0E-466C-84B0-108ECD520236}" type="sibTrans" cxnId="{59BFE7CC-C037-44FE-8D40-20068E8F85B6}">
      <dgm:prSet/>
      <dgm:spPr/>
      <dgm:t>
        <a:bodyPr/>
        <a:lstStyle/>
        <a:p>
          <a:endParaRPr lang="it-IT" sz="1600"/>
        </a:p>
      </dgm:t>
    </dgm:pt>
    <dgm:pt modelId="{E5067A9D-2170-42D9-8E3E-43ED8AD3991A}">
      <dgm:prSet phldrT="[Tes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 w="38100"/>
      </dgm:spPr>
      <dgm:t>
        <a:bodyPr/>
        <a:lstStyle/>
        <a:p>
          <a:r>
            <a:rPr lang="it-IT" sz="1800" b="1" dirty="0" smtClean="0"/>
            <a:t>1</a:t>
          </a:r>
        </a:p>
        <a:p>
          <a:r>
            <a:rPr lang="it-IT" sz="1800" b="1" dirty="0" smtClean="0"/>
            <a:t>Meno costi energetici e di manutenzione</a:t>
          </a:r>
          <a:endParaRPr lang="it-IT" sz="1800" b="1" dirty="0"/>
        </a:p>
      </dgm:t>
    </dgm:pt>
    <dgm:pt modelId="{0C151A4E-A305-418D-9F55-37790F50460E}" type="parTrans" cxnId="{D31654EB-66AF-4267-9860-1AE38529ADEB}">
      <dgm:prSet/>
      <dgm:spPr/>
      <dgm:t>
        <a:bodyPr/>
        <a:lstStyle/>
        <a:p>
          <a:endParaRPr lang="it-IT" sz="1600"/>
        </a:p>
      </dgm:t>
    </dgm:pt>
    <dgm:pt modelId="{C8BAB886-58C2-4F4F-AC63-A21C2C23E73B}" type="sibTrans" cxnId="{D31654EB-66AF-4267-9860-1AE38529ADEB}">
      <dgm:prSet/>
      <dgm:spPr/>
      <dgm:t>
        <a:bodyPr/>
        <a:lstStyle/>
        <a:p>
          <a:endParaRPr lang="it-IT" sz="1600"/>
        </a:p>
      </dgm:t>
    </dgm:pt>
    <dgm:pt modelId="{9236BCBA-AF2A-4B98-86EA-60C3A1090A94}" type="pres">
      <dgm:prSet presAssocID="{1631158B-9771-4CA1-9A2B-DE13B6F5F4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D65EBB6-47C0-4C3E-8FCB-FF04D70A056B}" type="pres">
      <dgm:prSet presAssocID="{848766BC-5BE8-4CB2-95DA-85507037EB91}" presName="dummy" presStyleCnt="0"/>
      <dgm:spPr/>
      <dgm:t>
        <a:bodyPr/>
        <a:lstStyle/>
        <a:p>
          <a:endParaRPr lang="it-IT"/>
        </a:p>
      </dgm:t>
    </dgm:pt>
    <dgm:pt modelId="{80492CF2-217F-49C3-8A89-CCA7BD364E3F}" type="pres">
      <dgm:prSet presAssocID="{848766BC-5BE8-4CB2-95DA-85507037EB91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BEB385-D9ED-4C15-B32E-89A800E994C7}" type="pres">
      <dgm:prSet presAssocID="{67FE75BB-97B7-4CAD-A790-4FA055588871}" presName="sibTrans" presStyleLbl="node1" presStyleIdx="0" presStyleCnt="5"/>
      <dgm:spPr/>
      <dgm:t>
        <a:bodyPr/>
        <a:lstStyle/>
        <a:p>
          <a:endParaRPr lang="it-IT"/>
        </a:p>
      </dgm:t>
    </dgm:pt>
    <dgm:pt modelId="{D3BE5323-4A25-4BF6-9369-2199D7EADBD7}" type="pres">
      <dgm:prSet presAssocID="{896363DC-0BC2-4A0C-BAE1-3DF7E2042404}" presName="dummy" presStyleCnt="0"/>
      <dgm:spPr/>
      <dgm:t>
        <a:bodyPr/>
        <a:lstStyle/>
        <a:p>
          <a:endParaRPr lang="it-IT"/>
        </a:p>
      </dgm:t>
    </dgm:pt>
    <dgm:pt modelId="{03C84916-D40D-41D2-9862-F1FA35769EB9}" type="pres">
      <dgm:prSet presAssocID="{896363DC-0BC2-4A0C-BAE1-3DF7E2042404}" presName="node" presStyleLbl="revTx" presStyleIdx="1" presStyleCnt="5" custScaleX="12739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0D6AF7-CEF9-4C14-A6B8-4E988C0912F8}" type="pres">
      <dgm:prSet presAssocID="{2770AD93-123B-4729-A4B9-6E71A7842A72}" presName="sibTrans" presStyleLbl="node1" presStyleIdx="1" presStyleCnt="5"/>
      <dgm:spPr/>
      <dgm:t>
        <a:bodyPr/>
        <a:lstStyle/>
        <a:p>
          <a:endParaRPr lang="it-IT"/>
        </a:p>
      </dgm:t>
    </dgm:pt>
    <dgm:pt modelId="{3111F18C-0793-4D3B-8597-63E2E6921923}" type="pres">
      <dgm:prSet presAssocID="{BFD13AAB-2208-4CFE-BB57-28FB71744E59}" presName="dummy" presStyleCnt="0"/>
      <dgm:spPr/>
      <dgm:t>
        <a:bodyPr/>
        <a:lstStyle/>
        <a:p>
          <a:endParaRPr lang="it-IT"/>
        </a:p>
      </dgm:t>
    </dgm:pt>
    <dgm:pt modelId="{8CBF5B38-4465-4081-BC98-50CFDDAAFC2D}" type="pres">
      <dgm:prSet presAssocID="{BFD13AAB-2208-4CFE-BB57-28FB71744E59}" presName="node" presStyleLbl="revTx" presStyleIdx="2" presStyleCnt="5" custScaleX="1425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25C22E-557B-4D37-983B-CD271E770A1A}" type="pres">
      <dgm:prSet presAssocID="{488CA162-E88D-40AA-9BA8-95CAFBDAF5A6}" presName="sibTrans" presStyleLbl="node1" presStyleIdx="2" presStyleCnt="5"/>
      <dgm:spPr/>
      <dgm:t>
        <a:bodyPr/>
        <a:lstStyle/>
        <a:p>
          <a:endParaRPr lang="it-IT"/>
        </a:p>
      </dgm:t>
    </dgm:pt>
    <dgm:pt modelId="{05FDA9A9-4107-4729-B882-5B5B59353852}" type="pres">
      <dgm:prSet presAssocID="{49784B07-F149-4077-8BEA-E6D1EDC63EC0}" presName="dummy" presStyleCnt="0"/>
      <dgm:spPr/>
      <dgm:t>
        <a:bodyPr/>
        <a:lstStyle/>
        <a:p>
          <a:endParaRPr lang="it-IT"/>
        </a:p>
      </dgm:t>
    </dgm:pt>
    <dgm:pt modelId="{93D9F89E-53D4-4A01-8B8A-30FFDC0D4446}" type="pres">
      <dgm:prSet presAssocID="{49784B07-F149-4077-8BEA-E6D1EDC63EC0}" presName="node" presStyleLbl="revTx" presStyleIdx="3" presStyleCnt="5" custScaleX="18690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09898CA-2596-45E1-89E7-55B3FC5497B7}" type="pres">
      <dgm:prSet presAssocID="{740FE132-3D0E-466C-84B0-108ECD520236}" presName="sibTrans" presStyleLbl="node1" presStyleIdx="3" presStyleCnt="5" custScaleX="118731" custScaleY="112084"/>
      <dgm:spPr/>
      <dgm:t>
        <a:bodyPr/>
        <a:lstStyle/>
        <a:p>
          <a:endParaRPr lang="it-IT"/>
        </a:p>
      </dgm:t>
    </dgm:pt>
    <dgm:pt modelId="{0810CAAA-096D-4290-9F66-8228C224BDFA}" type="pres">
      <dgm:prSet presAssocID="{E5067A9D-2170-42D9-8E3E-43ED8AD3991A}" presName="dummy" presStyleCnt="0"/>
      <dgm:spPr/>
      <dgm:t>
        <a:bodyPr/>
        <a:lstStyle/>
        <a:p>
          <a:endParaRPr lang="it-IT"/>
        </a:p>
      </dgm:t>
    </dgm:pt>
    <dgm:pt modelId="{9292AD81-8101-486F-BBB4-5F5E80B60E52}" type="pres">
      <dgm:prSet presAssocID="{E5067A9D-2170-42D9-8E3E-43ED8AD3991A}" presName="node" presStyleLbl="revTx" presStyleIdx="4" presStyleCnt="5" custScaleX="13371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20BB476-A182-4284-99FB-597B8A5080C4}" type="pres">
      <dgm:prSet presAssocID="{C8BAB886-58C2-4F4F-AC63-A21C2C23E73B}" presName="sibTrans" presStyleLbl="node1" presStyleIdx="4" presStyleCnt="5"/>
      <dgm:spPr/>
      <dgm:t>
        <a:bodyPr/>
        <a:lstStyle/>
        <a:p>
          <a:endParaRPr lang="it-IT"/>
        </a:p>
      </dgm:t>
    </dgm:pt>
  </dgm:ptLst>
  <dgm:cxnLst>
    <dgm:cxn modelId="{C9CD0119-6FC0-41DD-BC03-AEC6FB8D04C9}" type="presOf" srcId="{2770AD93-123B-4729-A4B9-6E71A7842A72}" destId="{E10D6AF7-CEF9-4C14-A6B8-4E988C0912F8}" srcOrd="0" destOrd="0" presId="urn:microsoft.com/office/officeart/2005/8/layout/cycle1"/>
    <dgm:cxn modelId="{59BFE7CC-C037-44FE-8D40-20068E8F85B6}" srcId="{1631158B-9771-4CA1-9A2B-DE13B6F5F42C}" destId="{49784B07-F149-4077-8BEA-E6D1EDC63EC0}" srcOrd="3" destOrd="0" parTransId="{EEF23DA0-B989-4237-9AAD-28BF62C161A5}" sibTransId="{740FE132-3D0E-466C-84B0-108ECD520236}"/>
    <dgm:cxn modelId="{E08DEC24-6980-483E-99C2-16CF0B614E4B}" type="presOf" srcId="{1631158B-9771-4CA1-9A2B-DE13B6F5F42C}" destId="{9236BCBA-AF2A-4B98-86EA-60C3A1090A94}" srcOrd="0" destOrd="0" presId="urn:microsoft.com/office/officeart/2005/8/layout/cycle1"/>
    <dgm:cxn modelId="{B50235E3-600F-46AE-8539-47511214E425}" type="presOf" srcId="{E5067A9D-2170-42D9-8E3E-43ED8AD3991A}" destId="{9292AD81-8101-486F-BBB4-5F5E80B60E52}" srcOrd="0" destOrd="0" presId="urn:microsoft.com/office/officeart/2005/8/layout/cycle1"/>
    <dgm:cxn modelId="{D31654EB-66AF-4267-9860-1AE38529ADEB}" srcId="{1631158B-9771-4CA1-9A2B-DE13B6F5F42C}" destId="{E5067A9D-2170-42D9-8E3E-43ED8AD3991A}" srcOrd="4" destOrd="0" parTransId="{0C151A4E-A305-418D-9F55-37790F50460E}" sibTransId="{C8BAB886-58C2-4F4F-AC63-A21C2C23E73B}"/>
    <dgm:cxn modelId="{453574C9-F8AA-48CD-9C51-FB1716538454}" srcId="{1631158B-9771-4CA1-9A2B-DE13B6F5F42C}" destId="{848766BC-5BE8-4CB2-95DA-85507037EB91}" srcOrd="0" destOrd="0" parTransId="{942D5B1F-A499-4E13-B197-B0E1055189D2}" sibTransId="{67FE75BB-97B7-4CAD-A790-4FA055588871}"/>
    <dgm:cxn modelId="{BD99EE67-837D-4A93-8385-2AB763C57F1E}" type="presOf" srcId="{67FE75BB-97B7-4CAD-A790-4FA055588871}" destId="{C2BEB385-D9ED-4C15-B32E-89A800E994C7}" srcOrd="0" destOrd="0" presId="urn:microsoft.com/office/officeart/2005/8/layout/cycle1"/>
    <dgm:cxn modelId="{940A7BA4-8010-441F-B2B0-11DFEECD7A34}" srcId="{1631158B-9771-4CA1-9A2B-DE13B6F5F42C}" destId="{BFD13AAB-2208-4CFE-BB57-28FB71744E59}" srcOrd="2" destOrd="0" parTransId="{3E62EB66-7381-448E-B344-2F349364CD81}" sibTransId="{488CA162-E88D-40AA-9BA8-95CAFBDAF5A6}"/>
    <dgm:cxn modelId="{3E5C2C42-075E-4A62-AD0D-599EA725642D}" type="presOf" srcId="{C8BAB886-58C2-4F4F-AC63-A21C2C23E73B}" destId="{E20BB476-A182-4284-99FB-597B8A5080C4}" srcOrd="0" destOrd="0" presId="urn:microsoft.com/office/officeart/2005/8/layout/cycle1"/>
    <dgm:cxn modelId="{7AA5C6B5-EB54-42D9-AD02-678202831FD5}" type="presOf" srcId="{488CA162-E88D-40AA-9BA8-95CAFBDAF5A6}" destId="{A825C22E-557B-4D37-983B-CD271E770A1A}" srcOrd="0" destOrd="0" presId="urn:microsoft.com/office/officeart/2005/8/layout/cycle1"/>
    <dgm:cxn modelId="{DF5EFA84-F461-45CB-9421-FD5FFF9CBA5B}" type="presOf" srcId="{896363DC-0BC2-4A0C-BAE1-3DF7E2042404}" destId="{03C84916-D40D-41D2-9862-F1FA35769EB9}" srcOrd="0" destOrd="0" presId="urn:microsoft.com/office/officeart/2005/8/layout/cycle1"/>
    <dgm:cxn modelId="{49C72ED8-F2C0-44AB-A096-A5A05B3A4150}" type="presOf" srcId="{848766BC-5BE8-4CB2-95DA-85507037EB91}" destId="{80492CF2-217F-49C3-8A89-CCA7BD364E3F}" srcOrd="0" destOrd="0" presId="urn:microsoft.com/office/officeart/2005/8/layout/cycle1"/>
    <dgm:cxn modelId="{8A1B3CFC-8B28-4F7E-8BCE-BDEC8064AAE6}" type="presOf" srcId="{49784B07-F149-4077-8BEA-E6D1EDC63EC0}" destId="{93D9F89E-53D4-4A01-8B8A-30FFDC0D4446}" srcOrd="0" destOrd="0" presId="urn:microsoft.com/office/officeart/2005/8/layout/cycle1"/>
    <dgm:cxn modelId="{0C8123CE-2C0A-412B-8837-874C9D8E5D23}" srcId="{1631158B-9771-4CA1-9A2B-DE13B6F5F42C}" destId="{896363DC-0BC2-4A0C-BAE1-3DF7E2042404}" srcOrd="1" destOrd="0" parTransId="{EEC7711B-F6FB-4A68-ADA8-963502B4D901}" sibTransId="{2770AD93-123B-4729-A4B9-6E71A7842A72}"/>
    <dgm:cxn modelId="{421D74D3-707A-46FE-8BA3-EF3A4944BDCF}" type="presOf" srcId="{740FE132-3D0E-466C-84B0-108ECD520236}" destId="{709898CA-2596-45E1-89E7-55B3FC5497B7}" srcOrd="0" destOrd="0" presId="urn:microsoft.com/office/officeart/2005/8/layout/cycle1"/>
    <dgm:cxn modelId="{ADD50CA8-3924-434E-A050-2C09CCCBCC36}" type="presOf" srcId="{BFD13AAB-2208-4CFE-BB57-28FB71744E59}" destId="{8CBF5B38-4465-4081-BC98-50CFDDAAFC2D}" srcOrd="0" destOrd="0" presId="urn:microsoft.com/office/officeart/2005/8/layout/cycle1"/>
    <dgm:cxn modelId="{49AFF29E-8D93-4FF4-AA00-24FDE51B5917}" type="presParOf" srcId="{9236BCBA-AF2A-4B98-86EA-60C3A1090A94}" destId="{2D65EBB6-47C0-4C3E-8FCB-FF04D70A056B}" srcOrd="0" destOrd="0" presId="urn:microsoft.com/office/officeart/2005/8/layout/cycle1"/>
    <dgm:cxn modelId="{0E20EAAF-D889-4DA3-AAE4-8CEEBCD4A7BA}" type="presParOf" srcId="{9236BCBA-AF2A-4B98-86EA-60C3A1090A94}" destId="{80492CF2-217F-49C3-8A89-CCA7BD364E3F}" srcOrd="1" destOrd="0" presId="urn:microsoft.com/office/officeart/2005/8/layout/cycle1"/>
    <dgm:cxn modelId="{B0FD90FD-3A68-4731-86A6-ACE6C9E5DBCA}" type="presParOf" srcId="{9236BCBA-AF2A-4B98-86EA-60C3A1090A94}" destId="{C2BEB385-D9ED-4C15-B32E-89A800E994C7}" srcOrd="2" destOrd="0" presId="urn:microsoft.com/office/officeart/2005/8/layout/cycle1"/>
    <dgm:cxn modelId="{65F75F91-5B41-4AED-8787-67C8859C6B80}" type="presParOf" srcId="{9236BCBA-AF2A-4B98-86EA-60C3A1090A94}" destId="{D3BE5323-4A25-4BF6-9369-2199D7EADBD7}" srcOrd="3" destOrd="0" presId="urn:microsoft.com/office/officeart/2005/8/layout/cycle1"/>
    <dgm:cxn modelId="{A96C86C5-B486-4E9F-A4F9-459D197A1806}" type="presParOf" srcId="{9236BCBA-AF2A-4B98-86EA-60C3A1090A94}" destId="{03C84916-D40D-41D2-9862-F1FA35769EB9}" srcOrd="4" destOrd="0" presId="urn:microsoft.com/office/officeart/2005/8/layout/cycle1"/>
    <dgm:cxn modelId="{A2A8E171-FD65-4FAE-B870-C4048EDC47D1}" type="presParOf" srcId="{9236BCBA-AF2A-4B98-86EA-60C3A1090A94}" destId="{E10D6AF7-CEF9-4C14-A6B8-4E988C0912F8}" srcOrd="5" destOrd="0" presId="urn:microsoft.com/office/officeart/2005/8/layout/cycle1"/>
    <dgm:cxn modelId="{1BDD7261-865D-44E1-B1F9-58C355786852}" type="presParOf" srcId="{9236BCBA-AF2A-4B98-86EA-60C3A1090A94}" destId="{3111F18C-0793-4D3B-8597-63E2E6921923}" srcOrd="6" destOrd="0" presId="urn:microsoft.com/office/officeart/2005/8/layout/cycle1"/>
    <dgm:cxn modelId="{BB028F0E-A84E-4D99-9251-B6435FBAEEB6}" type="presParOf" srcId="{9236BCBA-AF2A-4B98-86EA-60C3A1090A94}" destId="{8CBF5B38-4465-4081-BC98-50CFDDAAFC2D}" srcOrd="7" destOrd="0" presId="urn:microsoft.com/office/officeart/2005/8/layout/cycle1"/>
    <dgm:cxn modelId="{76A0C484-AB95-4F0A-8D45-7B40BEA2BA58}" type="presParOf" srcId="{9236BCBA-AF2A-4B98-86EA-60C3A1090A94}" destId="{A825C22E-557B-4D37-983B-CD271E770A1A}" srcOrd="8" destOrd="0" presId="urn:microsoft.com/office/officeart/2005/8/layout/cycle1"/>
    <dgm:cxn modelId="{2EB6B4D0-34F7-43D7-9747-93AE892E2689}" type="presParOf" srcId="{9236BCBA-AF2A-4B98-86EA-60C3A1090A94}" destId="{05FDA9A9-4107-4729-B882-5B5B59353852}" srcOrd="9" destOrd="0" presId="urn:microsoft.com/office/officeart/2005/8/layout/cycle1"/>
    <dgm:cxn modelId="{8867F7B7-71A6-45E0-8DBF-3943A7A12ACB}" type="presParOf" srcId="{9236BCBA-AF2A-4B98-86EA-60C3A1090A94}" destId="{93D9F89E-53D4-4A01-8B8A-30FFDC0D4446}" srcOrd="10" destOrd="0" presId="urn:microsoft.com/office/officeart/2005/8/layout/cycle1"/>
    <dgm:cxn modelId="{B6525753-A10D-4880-9C3D-B683FF49E12F}" type="presParOf" srcId="{9236BCBA-AF2A-4B98-86EA-60C3A1090A94}" destId="{709898CA-2596-45E1-89E7-55B3FC5497B7}" srcOrd="11" destOrd="0" presId="urn:microsoft.com/office/officeart/2005/8/layout/cycle1"/>
    <dgm:cxn modelId="{A86E5E09-31E1-4F09-8B02-45ED56C76A0E}" type="presParOf" srcId="{9236BCBA-AF2A-4B98-86EA-60C3A1090A94}" destId="{0810CAAA-096D-4290-9F66-8228C224BDFA}" srcOrd="12" destOrd="0" presId="urn:microsoft.com/office/officeart/2005/8/layout/cycle1"/>
    <dgm:cxn modelId="{2C8E5A6B-37FF-4D7F-910D-46D74B5A08E6}" type="presParOf" srcId="{9236BCBA-AF2A-4B98-86EA-60C3A1090A94}" destId="{9292AD81-8101-486F-BBB4-5F5E80B60E52}" srcOrd="13" destOrd="0" presId="urn:microsoft.com/office/officeart/2005/8/layout/cycle1"/>
    <dgm:cxn modelId="{FA22BFA0-706D-4248-8252-A0B43C2450B2}" type="presParOf" srcId="{9236BCBA-AF2A-4B98-86EA-60C3A1090A94}" destId="{E20BB476-A182-4284-99FB-597B8A5080C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8DCA7-0A6C-4A75-AC10-8AEA13BC4B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8D56F04-5F54-4E04-810D-5893390C0427}">
      <dgm:prSet phldrT="[Testo]"/>
      <dgm:spPr>
        <a:solidFill>
          <a:srgbClr val="92D050"/>
        </a:solidFill>
      </dgm:spPr>
      <dgm:t>
        <a:bodyPr/>
        <a:lstStyle/>
        <a:p>
          <a:r>
            <a:rPr lang="it-IT" dirty="0" smtClean="0"/>
            <a:t>Definizione di standard</a:t>
          </a:r>
          <a:endParaRPr lang="it-IT" dirty="0"/>
        </a:p>
      </dgm:t>
    </dgm:pt>
    <dgm:pt modelId="{1B3DA034-E8A8-4F0D-B8B6-40F6D96B40A8}" type="parTrans" cxnId="{A7C6DBE3-89C3-42B8-8733-5E611E8532AE}">
      <dgm:prSet/>
      <dgm:spPr/>
      <dgm:t>
        <a:bodyPr/>
        <a:lstStyle/>
        <a:p>
          <a:endParaRPr lang="it-IT"/>
        </a:p>
      </dgm:t>
    </dgm:pt>
    <dgm:pt modelId="{20C93BD8-9379-4F6B-8FCB-1FF8716AE1A7}" type="sibTrans" cxnId="{A7C6DBE3-89C3-42B8-8733-5E611E8532AE}">
      <dgm:prSet/>
      <dgm:spPr/>
      <dgm:t>
        <a:bodyPr/>
        <a:lstStyle/>
        <a:p>
          <a:endParaRPr lang="it-IT"/>
        </a:p>
      </dgm:t>
    </dgm:pt>
    <dgm:pt modelId="{00466518-EE16-4826-82F2-B390C6736AD4}">
      <dgm:prSet phldrT="[Testo]"/>
      <dgm:spPr>
        <a:solidFill>
          <a:schemeClr val="accent3"/>
        </a:solidFill>
      </dgm:spPr>
      <dgm:t>
        <a:bodyPr/>
        <a:lstStyle/>
        <a:p>
          <a:r>
            <a:rPr lang="it-IT" dirty="0" smtClean="0"/>
            <a:t>Disponibilità di dati</a:t>
          </a:r>
          <a:endParaRPr lang="it-IT" dirty="0"/>
        </a:p>
      </dgm:t>
    </dgm:pt>
    <dgm:pt modelId="{16A6500F-0D56-48DE-9E87-1576D594B844}" type="parTrans" cxnId="{42923369-C8DF-4A0E-8322-B0ADC0D4A1AC}">
      <dgm:prSet/>
      <dgm:spPr/>
      <dgm:t>
        <a:bodyPr/>
        <a:lstStyle/>
        <a:p>
          <a:endParaRPr lang="it-IT"/>
        </a:p>
      </dgm:t>
    </dgm:pt>
    <dgm:pt modelId="{072FFE53-EFCC-454D-93C7-05DE0F599B12}" type="sibTrans" cxnId="{42923369-C8DF-4A0E-8322-B0ADC0D4A1AC}">
      <dgm:prSet/>
      <dgm:spPr/>
      <dgm:t>
        <a:bodyPr/>
        <a:lstStyle/>
        <a:p>
          <a:endParaRPr lang="it-IT"/>
        </a:p>
      </dgm:t>
    </dgm:pt>
    <dgm:pt modelId="{A5A7C201-C3E2-4A69-A601-ACA0C0968A8F}">
      <dgm:prSet phldrT="[Testo]"/>
      <dgm:spPr>
        <a:solidFill>
          <a:srgbClr val="00B050"/>
        </a:solidFill>
      </dgm:spPr>
      <dgm:t>
        <a:bodyPr/>
        <a:lstStyle/>
        <a:p>
          <a:r>
            <a:rPr lang="it-IT" dirty="0" smtClean="0"/>
            <a:t>Presenza di indicatori di misura robusti</a:t>
          </a:r>
          <a:endParaRPr lang="it-IT" dirty="0"/>
        </a:p>
      </dgm:t>
    </dgm:pt>
    <dgm:pt modelId="{CCE5DDBC-2717-4C79-86BD-106288BE0856}" type="parTrans" cxnId="{DD17D19B-6EEB-4553-AE0F-77F6A716FB32}">
      <dgm:prSet/>
      <dgm:spPr/>
      <dgm:t>
        <a:bodyPr/>
        <a:lstStyle/>
        <a:p>
          <a:endParaRPr lang="it-IT"/>
        </a:p>
      </dgm:t>
    </dgm:pt>
    <dgm:pt modelId="{C38A6C39-3815-49EF-AF1B-74B19B2EDFB2}" type="sibTrans" cxnId="{DD17D19B-6EEB-4553-AE0F-77F6A716FB32}">
      <dgm:prSet/>
      <dgm:spPr/>
      <dgm:t>
        <a:bodyPr/>
        <a:lstStyle/>
        <a:p>
          <a:endParaRPr lang="it-IT"/>
        </a:p>
      </dgm:t>
    </dgm:pt>
    <dgm:pt modelId="{9866A616-E0C9-41B2-BD68-D55EE667A385}" type="pres">
      <dgm:prSet presAssocID="{69E8DCA7-0A6C-4A75-AC10-8AEA13BC4BBC}" presName="CompostProcess" presStyleCnt="0">
        <dgm:presLayoutVars>
          <dgm:dir/>
          <dgm:resizeHandles val="exact"/>
        </dgm:presLayoutVars>
      </dgm:prSet>
      <dgm:spPr/>
    </dgm:pt>
    <dgm:pt modelId="{6E678936-B3F8-45D1-B42C-2F6E1A841F42}" type="pres">
      <dgm:prSet presAssocID="{69E8DCA7-0A6C-4A75-AC10-8AEA13BC4BBC}" presName="arrow" presStyleLbl="bgShp" presStyleIdx="0" presStyleCnt="1"/>
      <dgm:spPr/>
    </dgm:pt>
    <dgm:pt modelId="{6EB1A57B-7D4C-4913-9EA5-FD6F7825C857}" type="pres">
      <dgm:prSet presAssocID="{69E8DCA7-0A6C-4A75-AC10-8AEA13BC4BBC}" presName="linearProcess" presStyleCnt="0"/>
      <dgm:spPr/>
    </dgm:pt>
    <dgm:pt modelId="{F8F1D1A1-E231-4073-969C-20AAAE7AF6FA}" type="pres">
      <dgm:prSet presAssocID="{48D56F04-5F54-4E04-810D-5893390C042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95C855-A370-4582-986A-0EDE090D0010}" type="pres">
      <dgm:prSet presAssocID="{20C93BD8-9379-4F6B-8FCB-1FF8716AE1A7}" presName="sibTrans" presStyleCnt="0"/>
      <dgm:spPr/>
    </dgm:pt>
    <dgm:pt modelId="{B31DAAA2-BB9A-4764-A9F4-5358B0B9ECA6}" type="pres">
      <dgm:prSet presAssocID="{00466518-EE16-4826-82F2-B390C6736AD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EA16CF-CDD4-4930-BD1F-B7AB4ED40401}" type="pres">
      <dgm:prSet presAssocID="{072FFE53-EFCC-454D-93C7-05DE0F599B12}" presName="sibTrans" presStyleCnt="0"/>
      <dgm:spPr/>
    </dgm:pt>
    <dgm:pt modelId="{12A620EB-59C6-4DBB-9396-535A5661DD88}" type="pres">
      <dgm:prSet presAssocID="{A5A7C201-C3E2-4A69-A601-ACA0C0968A8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5E76343-ED6A-4FA8-AF99-901711F0B835}" type="presOf" srcId="{A5A7C201-C3E2-4A69-A601-ACA0C0968A8F}" destId="{12A620EB-59C6-4DBB-9396-535A5661DD88}" srcOrd="0" destOrd="0" presId="urn:microsoft.com/office/officeart/2005/8/layout/hProcess9"/>
    <dgm:cxn modelId="{2D4C641A-06A7-4233-BA7C-DA5F219029BD}" type="presOf" srcId="{48D56F04-5F54-4E04-810D-5893390C0427}" destId="{F8F1D1A1-E231-4073-969C-20AAAE7AF6FA}" srcOrd="0" destOrd="0" presId="urn:microsoft.com/office/officeart/2005/8/layout/hProcess9"/>
    <dgm:cxn modelId="{42923369-C8DF-4A0E-8322-B0ADC0D4A1AC}" srcId="{69E8DCA7-0A6C-4A75-AC10-8AEA13BC4BBC}" destId="{00466518-EE16-4826-82F2-B390C6736AD4}" srcOrd="1" destOrd="0" parTransId="{16A6500F-0D56-48DE-9E87-1576D594B844}" sibTransId="{072FFE53-EFCC-454D-93C7-05DE0F599B12}"/>
    <dgm:cxn modelId="{05EEAB23-F6BC-4710-969B-ECE8C72E52C3}" type="presOf" srcId="{69E8DCA7-0A6C-4A75-AC10-8AEA13BC4BBC}" destId="{9866A616-E0C9-41B2-BD68-D55EE667A385}" srcOrd="0" destOrd="0" presId="urn:microsoft.com/office/officeart/2005/8/layout/hProcess9"/>
    <dgm:cxn modelId="{DD17D19B-6EEB-4553-AE0F-77F6A716FB32}" srcId="{69E8DCA7-0A6C-4A75-AC10-8AEA13BC4BBC}" destId="{A5A7C201-C3E2-4A69-A601-ACA0C0968A8F}" srcOrd="2" destOrd="0" parTransId="{CCE5DDBC-2717-4C79-86BD-106288BE0856}" sibTransId="{C38A6C39-3815-49EF-AF1B-74B19B2EDFB2}"/>
    <dgm:cxn modelId="{FD7B8111-19E0-4B73-9A78-F90A052CB9DE}" type="presOf" srcId="{00466518-EE16-4826-82F2-B390C6736AD4}" destId="{B31DAAA2-BB9A-4764-A9F4-5358B0B9ECA6}" srcOrd="0" destOrd="0" presId="urn:microsoft.com/office/officeart/2005/8/layout/hProcess9"/>
    <dgm:cxn modelId="{A7C6DBE3-89C3-42B8-8733-5E611E8532AE}" srcId="{69E8DCA7-0A6C-4A75-AC10-8AEA13BC4BBC}" destId="{48D56F04-5F54-4E04-810D-5893390C0427}" srcOrd="0" destOrd="0" parTransId="{1B3DA034-E8A8-4F0D-B8B6-40F6D96B40A8}" sibTransId="{20C93BD8-9379-4F6B-8FCB-1FF8716AE1A7}"/>
    <dgm:cxn modelId="{35FC415A-103C-4205-9C88-FED50A21C1D2}" type="presParOf" srcId="{9866A616-E0C9-41B2-BD68-D55EE667A385}" destId="{6E678936-B3F8-45D1-B42C-2F6E1A841F42}" srcOrd="0" destOrd="0" presId="urn:microsoft.com/office/officeart/2005/8/layout/hProcess9"/>
    <dgm:cxn modelId="{F028D45E-1C99-4165-96D1-D158C10CFEC6}" type="presParOf" srcId="{9866A616-E0C9-41B2-BD68-D55EE667A385}" destId="{6EB1A57B-7D4C-4913-9EA5-FD6F7825C857}" srcOrd="1" destOrd="0" presId="urn:microsoft.com/office/officeart/2005/8/layout/hProcess9"/>
    <dgm:cxn modelId="{39ED2F07-DB6A-4AA1-9A89-EF0C7657C4B5}" type="presParOf" srcId="{6EB1A57B-7D4C-4913-9EA5-FD6F7825C857}" destId="{F8F1D1A1-E231-4073-969C-20AAAE7AF6FA}" srcOrd="0" destOrd="0" presId="urn:microsoft.com/office/officeart/2005/8/layout/hProcess9"/>
    <dgm:cxn modelId="{1EC85956-A85C-4777-99C7-C29E486F4AE4}" type="presParOf" srcId="{6EB1A57B-7D4C-4913-9EA5-FD6F7825C857}" destId="{6B95C855-A370-4582-986A-0EDE090D0010}" srcOrd="1" destOrd="0" presId="urn:microsoft.com/office/officeart/2005/8/layout/hProcess9"/>
    <dgm:cxn modelId="{721E4A7E-B24A-4976-9E1F-0C1C552EA60D}" type="presParOf" srcId="{6EB1A57B-7D4C-4913-9EA5-FD6F7825C857}" destId="{B31DAAA2-BB9A-4764-A9F4-5358B0B9ECA6}" srcOrd="2" destOrd="0" presId="urn:microsoft.com/office/officeart/2005/8/layout/hProcess9"/>
    <dgm:cxn modelId="{BF2A1DDB-0D76-45AA-BE08-1BEB490C0470}" type="presParOf" srcId="{6EB1A57B-7D4C-4913-9EA5-FD6F7825C857}" destId="{61EA16CF-CDD4-4930-BD1F-B7AB4ED40401}" srcOrd="3" destOrd="0" presId="urn:microsoft.com/office/officeart/2005/8/layout/hProcess9"/>
    <dgm:cxn modelId="{061DACA2-9916-485A-9223-D9179B5DB14D}" type="presParOf" srcId="{6EB1A57B-7D4C-4913-9EA5-FD6F7825C857}" destId="{12A620EB-59C6-4DBB-9396-535A5661DD88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92CF2-217F-49C3-8A89-CCA7BD364E3F}">
      <dsp:nvSpPr>
        <dsp:cNvPr id="0" name=""/>
        <dsp:cNvSpPr/>
      </dsp:nvSpPr>
      <dsp:spPr>
        <a:xfrm>
          <a:off x="4126729" y="33736"/>
          <a:ext cx="1125652" cy="1125652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Più reddito disponibile </a:t>
          </a:r>
          <a:endParaRPr lang="it-IT" sz="1800" b="1" kern="1200" dirty="0"/>
        </a:p>
      </dsp:txBody>
      <dsp:txXfrm>
        <a:off x="4126729" y="33736"/>
        <a:ext cx="1125652" cy="1125652"/>
      </dsp:txXfrm>
    </dsp:sp>
    <dsp:sp modelId="{C2BEB385-D9ED-4C15-B32E-89A800E994C7}">
      <dsp:nvSpPr>
        <dsp:cNvPr id="0" name=""/>
        <dsp:cNvSpPr/>
      </dsp:nvSpPr>
      <dsp:spPr>
        <a:xfrm>
          <a:off x="1475741" y="804"/>
          <a:ext cx="4224231" cy="4224231"/>
        </a:xfrm>
        <a:prstGeom prst="circularArrow">
          <a:avLst>
            <a:gd name="adj1" fmla="val 5196"/>
            <a:gd name="adj2" fmla="val 335629"/>
            <a:gd name="adj3" fmla="val 21294397"/>
            <a:gd name="adj4" fmla="val 19765226"/>
            <a:gd name="adj5" fmla="val 606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C84916-D40D-41D2-9862-F1FA35769EB9}">
      <dsp:nvSpPr>
        <dsp:cNvPr id="0" name=""/>
        <dsp:cNvSpPr/>
      </dsp:nvSpPr>
      <dsp:spPr>
        <a:xfrm>
          <a:off x="4653424" y="2129291"/>
          <a:ext cx="1434036" cy="1125652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3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Più valore dell’immobile</a:t>
          </a:r>
        </a:p>
      </dsp:txBody>
      <dsp:txXfrm>
        <a:off x="4653424" y="2129291"/>
        <a:ext cx="1434036" cy="1125652"/>
      </dsp:txXfrm>
    </dsp:sp>
    <dsp:sp modelId="{E10D6AF7-CEF9-4C14-A6B8-4E988C0912F8}">
      <dsp:nvSpPr>
        <dsp:cNvPr id="0" name=""/>
        <dsp:cNvSpPr/>
      </dsp:nvSpPr>
      <dsp:spPr>
        <a:xfrm>
          <a:off x="1475741" y="804"/>
          <a:ext cx="4224231" cy="4224231"/>
        </a:xfrm>
        <a:prstGeom prst="circularArrow">
          <a:avLst>
            <a:gd name="adj1" fmla="val 5196"/>
            <a:gd name="adj2" fmla="val 335629"/>
            <a:gd name="adj3" fmla="val 3543956"/>
            <a:gd name="adj4" fmla="val 2252333"/>
            <a:gd name="adj5" fmla="val 606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CBF5B38-4465-4081-BC98-50CFDDAAFC2D}">
      <dsp:nvSpPr>
        <dsp:cNvPr id="0" name=""/>
        <dsp:cNvSpPr/>
      </dsp:nvSpPr>
      <dsp:spPr>
        <a:xfrm>
          <a:off x="2785661" y="3424415"/>
          <a:ext cx="1604392" cy="1125652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4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Minor rischio di controparte</a:t>
          </a:r>
          <a:endParaRPr lang="it-IT" sz="1800" b="1" kern="1200" dirty="0"/>
        </a:p>
      </dsp:txBody>
      <dsp:txXfrm>
        <a:off x="2785661" y="3424415"/>
        <a:ext cx="1604392" cy="1125652"/>
      </dsp:txXfrm>
    </dsp:sp>
    <dsp:sp modelId="{A825C22E-557B-4D37-983B-CD271E770A1A}">
      <dsp:nvSpPr>
        <dsp:cNvPr id="0" name=""/>
        <dsp:cNvSpPr/>
      </dsp:nvSpPr>
      <dsp:spPr>
        <a:xfrm>
          <a:off x="1475741" y="804"/>
          <a:ext cx="4224231" cy="4224231"/>
        </a:xfrm>
        <a:prstGeom prst="circularArrow">
          <a:avLst>
            <a:gd name="adj1" fmla="val 5196"/>
            <a:gd name="adj2" fmla="val 335629"/>
            <a:gd name="adj3" fmla="val 8212038"/>
            <a:gd name="adj4" fmla="val 6920415"/>
            <a:gd name="adj5" fmla="val 606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D9F89E-53D4-4A01-8B8A-30FFDC0D4446}">
      <dsp:nvSpPr>
        <dsp:cNvPr id="0" name=""/>
        <dsp:cNvSpPr/>
      </dsp:nvSpPr>
      <dsp:spPr>
        <a:xfrm>
          <a:off x="753298" y="2129291"/>
          <a:ext cx="2103945" cy="1125652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Possibilità di cartolarizzazione e </a:t>
          </a:r>
          <a:r>
            <a:rPr lang="it-IT" sz="1800" b="1" kern="1200" dirty="0" err="1" smtClean="0"/>
            <a:t>covered</a:t>
          </a:r>
          <a:r>
            <a:rPr lang="it-IT" sz="1800" b="1" kern="1200" dirty="0" smtClean="0"/>
            <a:t> bond</a:t>
          </a:r>
          <a:endParaRPr lang="it-IT" sz="1800" b="1" kern="1200" dirty="0"/>
        </a:p>
      </dsp:txBody>
      <dsp:txXfrm>
        <a:off x="753298" y="2129291"/>
        <a:ext cx="2103945" cy="1125652"/>
      </dsp:txXfrm>
    </dsp:sp>
    <dsp:sp modelId="{709898CA-2596-45E1-89E7-55B3FC5497B7}">
      <dsp:nvSpPr>
        <dsp:cNvPr id="0" name=""/>
        <dsp:cNvSpPr/>
      </dsp:nvSpPr>
      <dsp:spPr>
        <a:xfrm>
          <a:off x="1080121" y="-254423"/>
          <a:ext cx="5015471" cy="4734687"/>
        </a:xfrm>
        <a:prstGeom prst="circularArrow">
          <a:avLst>
            <a:gd name="adj1" fmla="val 5196"/>
            <a:gd name="adj2" fmla="val 335629"/>
            <a:gd name="adj3" fmla="val 12299144"/>
            <a:gd name="adj4" fmla="val 10769973"/>
            <a:gd name="adj5" fmla="val 606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92AD81-8101-486F-BBB4-5F5E80B60E52}">
      <dsp:nvSpPr>
        <dsp:cNvPr id="0" name=""/>
        <dsp:cNvSpPr/>
      </dsp:nvSpPr>
      <dsp:spPr>
        <a:xfrm>
          <a:off x="1733570" y="33736"/>
          <a:ext cx="1505177" cy="1125652"/>
        </a:xfrm>
        <a:prstGeom prst="rect">
          <a:avLst/>
        </a:prstGeom>
        <a:solidFill>
          <a:schemeClr val="lt1"/>
        </a:solidFill>
        <a:ln w="381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 smtClean="0"/>
            <a:t>Meno costi energetici e di manutenzione</a:t>
          </a:r>
          <a:endParaRPr lang="it-IT" sz="1800" b="1" kern="1200" dirty="0"/>
        </a:p>
      </dsp:txBody>
      <dsp:txXfrm>
        <a:off x="1733570" y="33736"/>
        <a:ext cx="1505177" cy="1125652"/>
      </dsp:txXfrm>
    </dsp:sp>
    <dsp:sp modelId="{E20BB476-A182-4284-99FB-597B8A5080C4}">
      <dsp:nvSpPr>
        <dsp:cNvPr id="0" name=""/>
        <dsp:cNvSpPr/>
      </dsp:nvSpPr>
      <dsp:spPr>
        <a:xfrm>
          <a:off x="1475741" y="804"/>
          <a:ext cx="4224231" cy="4224231"/>
        </a:xfrm>
        <a:prstGeom prst="circularArrow">
          <a:avLst>
            <a:gd name="adj1" fmla="val 5196"/>
            <a:gd name="adj2" fmla="val 335629"/>
            <a:gd name="adj3" fmla="val 16866881"/>
            <a:gd name="adj4" fmla="val 15555926"/>
            <a:gd name="adj5" fmla="val 606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678936-B3F8-45D1-B42C-2F6E1A841F42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1D1A1-E231-4073-969C-20AAAE7AF6FA}">
      <dsp:nvSpPr>
        <dsp:cNvPr id="0" name=""/>
        <dsp:cNvSpPr/>
      </dsp:nvSpPr>
      <dsp:spPr>
        <a:xfrm>
          <a:off x="206573" y="1219199"/>
          <a:ext cx="1828800" cy="1625600"/>
        </a:xfrm>
        <a:prstGeom prst="roundRect">
          <a:avLst/>
        </a:prstGeom>
        <a:solidFill>
          <a:srgbClr val="92D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Definizione di standard</a:t>
          </a:r>
          <a:endParaRPr lang="it-IT" sz="2300" kern="1200" dirty="0"/>
        </a:p>
      </dsp:txBody>
      <dsp:txXfrm>
        <a:off x="285928" y="1298554"/>
        <a:ext cx="1670090" cy="1466890"/>
      </dsp:txXfrm>
    </dsp:sp>
    <dsp:sp modelId="{B31DAAA2-BB9A-4764-A9F4-5358B0B9ECA6}">
      <dsp:nvSpPr>
        <dsp:cNvPr id="0" name=""/>
        <dsp:cNvSpPr/>
      </dsp:nvSpPr>
      <dsp:spPr>
        <a:xfrm>
          <a:off x="2133600" y="1219199"/>
          <a:ext cx="1828800" cy="1625600"/>
        </a:xfrm>
        <a:prstGeom prst="roundRect">
          <a:avLst/>
        </a:prstGeom>
        <a:solidFill>
          <a:schemeClr val="accent3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Disponibilità di dati</a:t>
          </a:r>
          <a:endParaRPr lang="it-IT" sz="2300" kern="1200" dirty="0"/>
        </a:p>
      </dsp:txBody>
      <dsp:txXfrm>
        <a:off x="2212955" y="1298554"/>
        <a:ext cx="1670090" cy="1466890"/>
      </dsp:txXfrm>
    </dsp:sp>
    <dsp:sp modelId="{12A620EB-59C6-4DBB-9396-535A5661DD88}">
      <dsp:nvSpPr>
        <dsp:cNvPr id="0" name=""/>
        <dsp:cNvSpPr/>
      </dsp:nvSpPr>
      <dsp:spPr>
        <a:xfrm>
          <a:off x="4060626" y="1219199"/>
          <a:ext cx="1828800" cy="1625600"/>
        </a:xfrm>
        <a:prstGeom prst="roundRect">
          <a:avLst/>
        </a:prstGeom>
        <a:solidFill>
          <a:srgbClr val="00B050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Presenza di indicatori di misura robusti</a:t>
          </a:r>
          <a:endParaRPr lang="it-IT" sz="2300" kern="1200" dirty="0"/>
        </a:p>
      </dsp:txBody>
      <dsp:txXfrm>
        <a:off x="4139981" y="1298554"/>
        <a:ext cx="1670090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79D71-FCA6-45E7-9F2E-02EB095F38A8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57F70-0BE8-45C0-AA35-F0B4F29FD9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057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C1A41-EA42-4477-A4CD-FEB3C23882F1}" type="datetimeFigureOut">
              <a:rPr lang="it-IT" smtClean="0"/>
              <a:t>21/03/2019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595C7-5433-4014-8EF6-477A58A88B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057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95C7-5433-4014-8EF6-477A58A88B13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585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595C7-5433-4014-8EF6-477A58A88B13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159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54585" indent="-290225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60900" indent="-23218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25261" indent="-23218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89621" indent="-23218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53981" indent="-232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3018341" indent="-232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82701" indent="-232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947061" indent="-2321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fld id="{0021FEDF-5B77-4FE2-BA03-48BDF99B4CA7}" type="slidenum">
              <a:rPr lang="it-IT" sz="1200">
                <a:latin typeface="Arial" pitchFamily="34" charset="0"/>
              </a:rPr>
              <a:pPr eaLnBrk="1" hangingPunct="1">
                <a:defRPr/>
              </a:pPr>
              <a:t>20</a:t>
            </a:fld>
            <a:endParaRPr lang="it-IT" sz="1200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94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Fl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56720" y="6448251"/>
            <a:ext cx="3399656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Helvetica" pitchFamily="34" charset="0"/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Assemblea Ance Padova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fld id="{EFE8B80F-9300-41BC-AA15-12AEF16FD6C9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107504" y="6093296"/>
            <a:ext cx="88569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55164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Fl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556720" y="6448251"/>
            <a:ext cx="3399656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latin typeface="Helvetica" pitchFamily="34" charset="0"/>
              </a:defRPr>
            </a:lvl1pPr>
          </a:lstStyle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Assemblea Ance Padova</a:t>
            </a:r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fld id="{EFE8B80F-9300-41BC-AA15-12AEF16FD6C9}" type="slidenum">
              <a:rPr lang="it-IT" smtClean="0"/>
              <a:pPr/>
              <a:t>‹N›</a:t>
            </a:fld>
            <a:endParaRPr lang="it-IT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107504" y="6093296"/>
            <a:ext cx="88569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9027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934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1 dicembre 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Assemblea Ance Padova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2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1 dicembre 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Assemblea Ance Padova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9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1 dicembre 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Assemblea Ance Padova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677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1 dicembre 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Assemblea Ance Padova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6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1 dicembre 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Assemblea Ance Padova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7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1 dicembre 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Assemblea Ance Padova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769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1 dicembre 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Assemblea Ance Padova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05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1 dicembre 2017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smtClean="0">
                <a:solidFill>
                  <a:prstClr val="black">
                    <a:tint val="75000"/>
                  </a:prstClr>
                </a:solidFill>
              </a:rPr>
              <a:t>Assemblea Ance Padova</a:t>
            </a: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523BF6-8D37-4916-B8F0-B4F19C1CBF8E}" type="slidenum">
              <a:rPr lang="it-IT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47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ranierib\Desktop\logo ance 2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572764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9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pic>
        <p:nvPicPr>
          <p:cNvPr id="2050" name="Picture 2" descr="C:\Users\ranierib\Desktop\logo ance 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45305"/>
            <a:ext cx="2592288" cy="65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piè di pagina 3"/>
          <p:cNvSpPr>
            <a:spLocks noGrp="1"/>
          </p:cNvSpPr>
          <p:nvPr>
            <p:ph type="ftr" sz="quarter" idx="3"/>
          </p:nvPr>
        </p:nvSpPr>
        <p:spPr>
          <a:xfrm>
            <a:off x="4556720" y="6448251"/>
            <a:ext cx="3399656" cy="365125"/>
          </a:xfrm>
          <a:prstGeom prst="rect">
            <a:avLst/>
          </a:prstGeom>
        </p:spPr>
        <p:txBody>
          <a:bodyPr/>
          <a:lstStyle>
            <a:lvl1pPr>
              <a:defRPr lang="it-IT" sz="2000" smtClean="0">
                <a:solidFill>
                  <a:prstClr val="black">
                    <a:tint val="75000"/>
                  </a:prstClr>
                </a:solidFill>
                <a:latin typeface="Helvetica" pitchFamily="34" charset="0"/>
              </a:defRPr>
            </a:lvl1pPr>
          </a:lstStyle>
          <a:p>
            <a:pPr algn="r"/>
            <a:r>
              <a:rPr lang="it-IT" smtClean="0"/>
              <a:t>Assemblea Ance Padova</a:t>
            </a:r>
            <a:endParaRPr lang="it-IT" dirty="0"/>
          </a:p>
        </p:txBody>
      </p:sp>
      <p:sp>
        <p:nvSpPr>
          <p:cNvPr id="8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7976635" y="6093296"/>
            <a:ext cx="1169152" cy="792088"/>
          </a:xfrm>
          <a:prstGeom prst="rect">
            <a:avLst/>
          </a:prstGeom>
        </p:spPr>
        <p:txBody>
          <a:bodyPr anchor="b"/>
          <a:lstStyle>
            <a:lvl1pPr>
              <a:defRPr lang="it-IT" sz="4800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defRPr>
            </a:lvl1pPr>
          </a:lstStyle>
          <a:p>
            <a:pPr algn="ctr"/>
            <a:fld id="{EFE8B80F-9300-41BC-AA15-12AEF16FD6C9}" type="slidenum">
              <a:rPr lang="it-IT" smtClean="0"/>
              <a:pPr algn="ctr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512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Helvetic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Helvetic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affarieconomici@ance.it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3131840" y="5838363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Francesco Manni</a:t>
            </a:r>
          </a:p>
          <a:p>
            <a:r>
              <a:rPr lang="it-IT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Direzione Affari Economici e Centro Studi </a:t>
            </a:r>
            <a:endParaRPr lang="it-IT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131840" y="5343351"/>
            <a:ext cx="5472608" cy="53392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Catanzaro, 25 marzo 2019</a:t>
            </a:r>
            <a:endParaRPr lang="it-IT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51520" y="1336700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ECOBONUS </a:t>
            </a:r>
            <a:r>
              <a:rPr lang="it-IT" sz="3600" b="1" dirty="0">
                <a:solidFill>
                  <a:srgbClr val="002060"/>
                </a:solidFill>
              </a:rPr>
              <a:t>E SISMABONUS:</a:t>
            </a:r>
            <a:endParaRPr lang="it-IT" sz="3600" dirty="0">
              <a:solidFill>
                <a:srgbClr val="002060"/>
              </a:solidFill>
            </a:endParaRPr>
          </a:p>
          <a:p>
            <a:r>
              <a:rPr lang="it-IT" sz="3600" b="1" i="1" dirty="0">
                <a:solidFill>
                  <a:srgbClr val="002060"/>
                </a:solidFill>
              </a:rPr>
              <a:t>OPPORTUNITÀ PER LA RIQUALIFICAZIONE ENERGETICA E SISMICA DEL PATRIMONIO</a:t>
            </a:r>
            <a:endParaRPr lang="it-IT" sz="3600" dirty="0">
              <a:solidFill>
                <a:srgbClr val="002060"/>
              </a:solidFill>
            </a:endParaRPr>
          </a:p>
          <a:p>
            <a:r>
              <a:rPr lang="it-IT" sz="3600" b="1" i="1" dirty="0">
                <a:solidFill>
                  <a:srgbClr val="002060"/>
                </a:solidFill>
              </a:rPr>
              <a:t>IMMOBILIARE </a:t>
            </a:r>
            <a:endParaRPr lang="it-IT" sz="3600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51520" y="3863950"/>
            <a:ext cx="66064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i="1" dirty="0" smtClean="0">
                <a:solidFill>
                  <a:schemeClr val="accent6">
                    <a:lumMod val="75000"/>
                  </a:schemeClr>
                </a:solidFill>
              </a:rPr>
              <a:t>Uno </a:t>
            </a:r>
            <a:r>
              <a:rPr lang="it-IT" sz="3200" b="1" i="1" dirty="0">
                <a:solidFill>
                  <a:schemeClr val="accent6">
                    <a:lumMod val="75000"/>
                  </a:schemeClr>
                </a:solidFill>
              </a:rPr>
              <a:t>strumento per il posizionamento </a:t>
            </a:r>
          </a:p>
          <a:p>
            <a:r>
              <a:rPr lang="it-IT" sz="3200" b="1" i="1" dirty="0">
                <a:solidFill>
                  <a:schemeClr val="accent6">
                    <a:lumMod val="75000"/>
                  </a:schemeClr>
                </a:solidFill>
              </a:rPr>
              <a:t>strategico delle imprese Ance </a:t>
            </a:r>
          </a:p>
        </p:txBody>
      </p:sp>
    </p:spTree>
    <p:extLst>
      <p:ext uri="{BB962C8B-B14F-4D97-AF65-F5344CB8AC3E}">
        <p14:creationId xmlns:p14="http://schemas.microsoft.com/office/powerpoint/2010/main" val="26747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idx="4294967295"/>
          </p:nvPr>
        </p:nvSpPr>
        <p:spPr>
          <a:xfrm>
            <a:off x="0" y="-7937"/>
            <a:ext cx="6875463" cy="1008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 anchor="ctr">
            <a:normAutofit/>
          </a:bodyPr>
          <a:lstStyle/>
          <a:p>
            <a:pPr algn="l"/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sismabonus</a:t>
            </a:r>
          </a:p>
        </p:txBody>
      </p:sp>
      <p:sp>
        <p:nvSpPr>
          <p:cNvPr id="5" name="Rettangolo 4"/>
          <p:cNvSpPr/>
          <p:nvPr/>
        </p:nvSpPr>
        <p:spPr>
          <a:xfrm>
            <a:off x="539552" y="2039008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La legge di bilancio per il 2017 (L. 232/2016, art. 1, co.2) ha esteso la </a:t>
            </a:r>
            <a:r>
              <a:rPr lang="it-IT" sz="2000" b="1" dirty="0" smtClean="0"/>
              <a:t>detrazione delle spese sostenute per l’adozione di misure antisismiche</a:t>
            </a:r>
            <a:r>
              <a:rPr lang="it-IT" sz="2000" dirty="0" smtClean="0"/>
              <a:t>, </a:t>
            </a:r>
            <a:r>
              <a:rPr lang="it-IT" sz="2000" b="1" dirty="0" smtClean="0"/>
              <a:t>nelle zone 1, 2 e 3</a:t>
            </a:r>
            <a:r>
              <a:rPr lang="it-IT" sz="2000" dirty="0" smtClean="0"/>
              <a:t>,  agli interventi sulle </a:t>
            </a:r>
            <a:r>
              <a:rPr lang="it-IT" sz="2000" b="1" dirty="0" smtClean="0"/>
              <a:t>parti comuni di </a:t>
            </a:r>
            <a:r>
              <a:rPr lang="it-IT" sz="2000" b="1" u="sng" dirty="0" smtClean="0"/>
              <a:t>edifici condominiali</a:t>
            </a:r>
            <a:r>
              <a:rPr lang="it-IT" sz="2000" b="1" dirty="0" smtClean="0"/>
              <a:t>, realizzati entro il 2021.</a:t>
            </a:r>
            <a:endParaRPr lang="it-IT" sz="2000" b="1" dirty="0"/>
          </a:p>
        </p:txBody>
      </p:sp>
      <p:sp>
        <p:nvSpPr>
          <p:cNvPr id="7" name="Rettangolo 6"/>
          <p:cNvSpPr/>
          <p:nvPr/>
        </p:nvSpPr>
        <p:spPr>
          <a:xfrm>
            <a:off x="539552" y="409100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Per questi interventi le detrazioni possono raggiungere il livello del 75% e dell’85% a seconda che gli stessi interventi determinino il passaggio, rispettivamente, ad una classe o a due classi di rischio inferiore.</a:t>
            </a:r>
            <a:endParaRPr lang="it-IT" sz="2000" b="1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5496" y="656800"/>
            <a:ext cx="68762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>
            <a:norm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it-IT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Le novità per i condomini</a:t>
            </a:r>
          </a:p>
        </p:txBody>
      </p:sp>
      <p:sp>
        <p:nvSpPr>
          <p:cNvPr id="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z="3200" smtClean="0"/>
              <a:pPr/>
              <a:t>10</a:t>
            </a:fld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05964471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539552" y="1620000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La legge di bilancio per il 2017 (L. 232/2016, art. 1, co.2) ha esteso la </a:t>
            </a:r>
            <a:r>
              <a:rPr lang="it-IT" sz="2400" b="1" dirty="0" smtClean="0"/>
              <a:t>detrazione delle spese </a:t>
            </a:r>
            <a:r>
              <a:rPr lang="it-IT" sz="2400" b="1" dirty="0"/>
              <a:t>sostenute per interventi di riqualificazione energetica </a:t>
            </a:r>
            <a:r>
              <a:rPr lang="it-IT" sz="2400" dirty="0"/>
              <a:t>(L. 917/1986, art. 16-bis, co. 1, </a:t>
            </a:r>
            <a:r>
              <a:rPr lang="it-IT" sz="2400" dirty="0" err="1"/>
              <a:t>lett</a:t>
            </a:r>
            <a:r>
              <a:rPr lang="it-IT" sz="2400" dirty="0"/>
              <a:t>. i) sulle parti comuni di edifici condominiali, realizzati entro il 2021.</a:t>
            </a:r>
          </a:p>
          <a:p>
            <a:r>
              <a:rPr lang="it-IT" sz="2400" b="1" dirty="0" smtClean="0"/>
              <a:t>.</a:t>
            </a:r>
            <a:endParaRPr lang="it-IT" sz="2400" b="1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5496" y="656800"/>
            <a:ext cx="687625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Le novità per i condomini</a:t>
            </a:r>
          </a:p>
        </p:txBody>
      </p:sp>
      <p:sp>
        <p:nvSpPr>
          <p:cNvPr id="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2" y="-7937"/>
            <a:ext cx="6875463" cy="10080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</a:t>
            </a:r>
            <a:r>
              <a:rPr lang="it-IT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ecobonus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39552" y="3722256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Per questi interventi le detrazioni possono raggiungere il livello del 70% e del 75% a seconda che gli stessi interventi, rispettivamente,  interessino più del 25% della superfice disperdente lorda, o che conseguano almeno la qualità media di cui al D.M. MISE 26/6/2015.</a:t>
            </a:r>
          </a:p>
        </p:txBody>
      </p:sp>
    </p:spTree>
    <p:extLst>
      <p:ext uri="{BB962C8B-B14F-4D97-AF65-F5344CB8AC3E}">
        <p14:creationId xmlns:p14="http://schemas.microsoft.com/office/powerpoint/2010/main" val="29031053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idx="4294967295"/>
          </p:nvPr>
        </p:nvSpPr>
        <p:spPr>
          <a:xfrm>
            <a:off x="0" y="-7937"/>
            <a:ext cx="6875463" cy="10080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>
            <a:normAutofit/>
          </a:bodyPr>
          <a:lstStyle/>
          <a:p>
            <a:pPr algn="l"/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Sisma ed Ecobonus</a:t>
            </a:r>
          </a:p>
        </p:txBody>
      </p:sp>
      <p:sp>
        <p:nvSpPr>
          <p:cNvPr id="5" name="Rettangolo 4"/>
          <p:cNvSpPr/>
          <p:nvPr/>
        </p:nvSpPr>
        <p:spPr>
          <a:xfrm>
            <a:off x="540000" y="1620001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Le detrazioni di cui al Sisma-bonus </a:t>
            </a:r>
            <a:r>
              <a:rPr lang="it-IT" sz="2000" dirty="0"/>
              <a:t>si applicano su un ammontare delle spese non superiore a euro 96.000 moltiplicato per il numero delle unità immobiliari di ciascun </a:t>
            </a:r>
            <a:r>
              <a:rPr lang="it-IT" sz="2000" dirty="0" smtClean="0"/>
              <a:t>edificio; per l’Eco-bonus l’ammontare massimo è 40.000€s.</a:t>
            </a:r>
            <a:endParaRPr lang="it-IT" sz="2000" b="1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5496" y="656800"/>
            <a:ext cx="68762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>
            <a:normAutofit/>
          </a:bodyPr>
          <a:lstStyle>
            <a:lvl1pPr>
              <a:spcBef>
                <a:spcPct val="0"/>
              </a:spcBef>
              <a:buNone/>
              <a:defRPr sz="2600" b="1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defRPr>
            </a:lvl1pPr>
          </a:lstStyle>
          <a:p>
            <a:r>
              <a:rPr lang="it-IT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rPr>
              <a:t>La cessione dei crediti</a:t>
            </a:r>
          </a:p>
        </p:txBody>
      </p:sp>
      <p:sp>
        <p:nvSpPr>
          <p:cNvPr id="9" name="Rettangolo 8"/>
          <p:cNvSpPr/>
          <p:nvPr/>
        </p:nvSpPr>
        <p:spPr>
          <a:xfrm>
            <a:off x="540000" y="3534108"/>
            <a:ext cx="7272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Ma la novità più importante riguarda la </a:t>
            </a:r>
            <a:r>
              <a:rPr lang="it-IT" sz="2000" b="1" dirty="0" smtClean="0"/>
              <a:t>possibilità di cedere il credito</a:t>
            </a:r>
            <a:r>
              <a:rPr lang="it-IT" sz="2000" dirty="0" smtClean="0"/>
              <a:t> maturato da ogni singolo </a:t>
            </a:r>
            <a:r>
              <a:rPr lang="it-IT" sz="2000" dirty="0" err="1" smtClean="0"/>
              <a:t>condòmino</a:t>
            </a:r>
            <a:r>
              <a:rPr lang="it-IT" sz="2000" dirty="0" smtClean="0"/>
              <a:t>.</a:t>
            </a:r>
            <a:endParaRPr lang="it-IT" sz="2000" b="1" dirty="0"/>
          </a:p>
        </p:txBody>
      </p:sp>
      <p:sp>
        <p:nvSpPr>
          <p:cNvPr id="10" name="Rettangolo 9"/>
          <p:cNvSpPr/>
          <p:nvPr/>
        </p:nvSpPr>
        <p:spPr>
          <a:xfrm>
            <a:off x="539552" y="4667072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 soggetti beneficiari, infatti, </a:t>
            </a:r>
            <a:r>
              <a:rPr lang="it-IT" sz="2000" b="1" u="sng" dirty="0"/>
              <a:t>possono </a:t>
            </a:r>
            <a:r>
              <a:rPr lang="it-IT" sz="2000" b="1" u="sng" dirty="0" smtClean="0"/>
              <a:t>scegliere di cedere il credito. </a:t>
            </a:r>
          </a:p>
          <a:p>
            <a:r>
              <a:rPr lang="it-IT" sz="2000" dirty="0" smtClean="0"/>
              <a:t>Dalla cessione sono esclusi gli istituti </a:t>
            </a:r>
            <a:r>
              <a:rPr lang="it-IT" sz="2000" dirty="0"/>
              <a:t>di credito e </a:t>
            </a:r>
            <a:r>
              <a:rPr lang="it-IT" sz="2000" dirty="0" smtClean="0"/>
              <a:t>gli intermediari </a:t>
            </a:r>
            <a:r>
              <a:rPr lang="it-IT" sz="2000" dirty="0"/>
              <a:t>finanziari.</a:t>
            </a:r>
            <a:endParaRPr lang="it-IT" sz="2000" b="1" dirty="0"/>
          </a:p>
        </p:txBody>
      </p:sp>
      <p:sp>
        <p:nvSpPr>
          <p:cNvPr id="7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z="3200" smtClean="0"/>
              <a:pPr/>
              <a:t>12</a:t>
            </a:fld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6921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73765" y="1412776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Il combinato disposto di un </a:t>
            </a:r>
            <a:r>
              <a:rPr lang="it-IT" sz="2000" b="1" dirty="0"/>
              <a:t>patrimonio edilizio fortemente inadeguato</a:t>
            </a:r>
            <a:r>
              <a:rPr lang="it-IT" sz="2000" dirty="0"/>
              <a:t> e di </a:t>
            </a:r>
            <a:r>
              <a:rPr lang="it-IT" sz="2000" b="1" dirty="0"/>
              <a:t>un sistema di incentivi fiscali per la sua riqualificazione</a:t>
            </a:r>
            <a:r>
              <a:rPr lang="it-IT" sz="2000" dirty="0"/>
              <a:t>, induce a definire quale risposta le imprese di costruzioni devono offrire rispetto alla domanda – reale e potenziale – che </a:t>
            </a:r>
            <a:r>
              <a:rPr lang="it-IT" sz="2000" dirty="0" smtClean="0"/>
              <a:t>i temi </a:t>
            </a:r>
            <a:r>
              <a:rPr lang="it-IT" sz="2000" dirty="0"/>
              <a:t>della </a:t>
            </a:r>
            <a:r>
              <a:rPr lang="it-IT" sz="2000" dirty="0" smtClean="0"/>
              <a:t>sicurezza degli edifici e della loro efficienza  esprimono.</a:t>
            </a:r>
            <a:endParaRPr lang="it-IT" sz="2000" dirty="0"/>
          </a:p>
        </p:txBody>
      </p:sp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21738" cy="112553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>
            <a:normAutofit fontScale="90000"/>
          </a:bodyPr>
          <a:lstStyle/>
          <a:p>
            <a:pPr algn="l"/>
            <a: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Descrizione del bisogno	</a:t>
            </a:r>
            <a:br>
              <a:rPr lang="it-I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casa sicura e conveniente	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2751" y="3563724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Il </a:t>
            </a:r>
            <a:r>
              <a:rPr lang="it-IT" sz="2000" b="1" dirty="0"/>
              <a:t>bisogno di “</a:t>
            </a:r>
            <a:r>
              <a:rPr lang="it-IT" sz="2000" b="1" dirty="0" smtClean="0"/>
              <a:t>sicurezza” e quello </a:t>
            </a:r>
            <a:r>
              <a:rPr lang="it-IT" sz="2000" b="1" dirty="0"/>
              <a:t>di </a:t>
            </a:r>
            <a:r>
              <a:rPr lang="it-IT" sz="2000" b="1" dirty="0" smtClean="0"/>
              <a:t>“efficienza ” </a:t>
            </a:r>
            <a:r>
              <a:rPr lang="it-IT" sz="2000" dirty="0" smtClean="0"/>
              <a:t>dovranno </a:t>
            </a:r>
            <a:r>
              <a:rPr lang="it-IT" sz="2000" dirty="0"/>
              <a:t>trovare sul mercato </a:t>
            </a:r>
            <a:r>
              <a:rPr lang="it-IT" sz="2000" b="1" dirty="0"/>
              <a:t>un’offerta di “sicurezza</a:t>
            </a:r>
            <a:r>
              <a:rPr lang="it-IT" sz="2000" dirty="0" smtClean="0"/>
              <a:t>” e di </a:t>
            </a:r>
            <a:r>
              <a:rPr lang="it-IT" sz="2000" b="1" dirty="0" smtClean="0"/>
              <a:t>“qualità</a:t>
            </a:r>
            <a:r>
              <a:rPr lang="it-IT" sz="2000" dirty="0" smtClean="0"/>
              <a:t>”, garantite </a:t>
            </a:r>
            <a:r>
              <a:rPr lang="it-IT" sz="2000" dirty="0"/>
              <a:t>da imprese che possano manifestare la propria attitudine ad interventi di miglioramento delle caratteristiche degli edifici, non in virtù di un’attività </a:t>
            </a:r>
            <a:r>
              <a:rPr lang="it-IT" sz="2000" dirty="0" smtClean="0"/>
              <a:t>indistinta, </a:t>
            </a:r>
            <a:r>
              <a:rPr lang="it-IT" sz="2000" dirty="0"/>
              <a:t>ma sulla base di un processo di qualificazione che ne certifichi la qualità.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z="3200" smtClean="0"/>
              <a:pPr/>
              <a:t>13</a:t>
            </a:fld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13118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21738" cy="11255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Obiettivo di </a:t>
            </a:r>
            <a:r>
              <a:rPr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marketing	</a:t>
            </a:r>
            <a:br>
              <a:rPr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it-IT" sz="4000" dirty="0">
                <a:solidFill>
                  <a:schemeClr val="tx2"/>
                </a:solidFill>
                <a:latin typeface="Helvetica" pitchFamily="34" charset="0"/>
              </a:rPr>
              <a:t>La diversità delle imprese Ance</a:t>
            </a:r>
          </a:p>
        </p:txBody>
      </p:sp>
      <p:sp>
        <p:nvSpPr>
          <p:cNvPr id="2" name="Rettangolo 1"/>
          <p:cNvSpPr/>
          <p:nvPr/>
        </p:nvSpPr>
        <p:spPr>
          <a:xfrm>
            <a:off x="395536" y="1305343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Le imprese </a:t>
            </a:r>
            <a:r>
              <a:rPr lang="it-IT" sz="2400" dirty="0"/>
              <a:t>associate ad Ance che vorranno fregiarsi </a:t>
            </a:r>
            <a:r>
              <a:rPr lang="it-IT" sz="2400" dirty="0" smtClean="0"/>
              <a:t>di un </a:t>
            </a:r>
            <a:r>
              <a:rPr lang="it-IT" sz="2400" b="1" dirty="0" smtClean="0"/>
              <a:t>marchio</a:t>
            </a:r>
            <a:r>
              <a:rPr lang="it-IT" sz="2400" dirty="0" smtClean="0"/>
              <a:t> </a:t>
            </a:r>
            <a:r>
              <a:rPr lang="it-IT" sz="2400" b="1" dirty="0" smtClean="0"/>
              <a:t>di qualità </a:t>
            </a:r>
            <a:r>
              <a:rPr lang="it-IT" sz="2400" dirty="0" smtClean="0"/>
              <a:t>potranno </a:t>
            </a:r>
            <a:r>
              <a:rPr lang="it-IT" sz="2400" dirty="0"/>
              <a:t>far valere la propria reputazione, rendendola visibile sul mercato delle costruzioni </a:t>
            </a:r>
            <a:r>
              <a:rPr lang="it-IT" sz="2400" dirty="0" smtClean="0"/>
              <a:t>– fortemente </a:t>
            </a:r>
            <a:r>
              <a:rPr lang="it-IT" sz="2400" dirty="0"/>
              <a:t>indifferenziato –, acquisendo un elemento di posizionamento sul mercato della </a:t>
            </a:r>
            <a:r>
              <a:rPr lang="it-IT" sz="2400" dirty="0" smtClean="0"/>
              <a:t>riqualificazione, sismica ed energetica.</a:t>
            </a:r>
            <a:endParaRPr lang="it-IT" sz="2400" dirty="0"/>
          </a:p>
        </p:txBody>
      </p:sp>
      <p:sp>
        <p:nvSpPr>
          <p:cNvPr id="3" name="Rettangolo 2"/>
          <p:cNvSpPr/>
          <p:nvPr/>
        </p:nvSpPr>
        <p:spPr>
          <a:xfrm>
            <a:off x="375320" y="3356992"/>
            <a:ext cx="82089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800" dirty="0"/>
              <a:t>Conoscenza delle </a:t>
            </a:r>
            <a:r>
              <a:rPr lang="it-IT" sz="2800" b="1" dirty="0"/>
              <a:t>opportunità di </a:t>
            </a:r>
            <a:r>
              <a:rPr lang="it-IT" sz="2800" b="1" dirty="0" err="1" smtClean="0"/>
              <a:t>Ecobonus</a:t>
            </a:r>
            <a:r>
              <a:rPr lang="it-IT" sz="2800" dirty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Garantire </a:t>
            </a:r>
            <a:r>
              <a:rPr lang="it-IT" sz="2800" b="1" dirty="0" smtClean="0"/>
              <a:t>visibilità e riconoscibilità</a:t>
            </a:r>
            <a:r>
              <a:rPr lang="it-IT" sz="2800" dirty="0" smtClean="0"/>
              <a:t> </a:t>
            </a:r>
            <a:r>
              <a:rPr lang="it-IT" sz="2800" dirty="0"/>
              <a:t>alle imprese aderenti da parte delle </a:t>
            </a:r>
            <a:r>
              <a:rPr lang="it-IT" sz="2800" dirty="0" smtClean="0"/>
              <a:t>famiglie;</a:t>
            </a:r>
            <a:endParaRPr lang="it-IT" sz="2800" dirty="0"/>
          </a:p>
          <a:p>
            <a:pPr marL="457200" indent="-457200">
              <a:buFont typeface="+mj-lt"/>
              <a:buAutoNum type="arabicPeriod"/>
            </a:pPr>
            <a:r>
              <a:rPr lang="it-IT" sz="2800" dirty="0"/>
              <a:t>Posizionare le imprese su </a:t>
            </a:r>
            <a:r>
              <a:rPr lang="it-IT" sz="2800" b="1" dirty="0" smtClean="0"/>
              <a:t>prodotti di qualità</a:t>
            </a:r>
            <a:r>
              <a:rPr lang="it-IT" sz="2800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800" dirty="0" smtClean="0"/>
              <a:t>Ampliare l’attività ai servizi connessi agli interventi, in una logica di orientamento al cliente.</a:t>
            </a:r>
            <a:endParaRPr lang="it-IT" sz="2800" dirty="0"/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90715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821738" cy="112553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Obiettivo di marketing </a:t>
            </a:r>
            <a:r>
              <a:rPr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	</a:t>
            </a:r>
            <a:br>
              <a:rPr lang="it-IT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</a:br>
            <a:r>
              <a:rPr lang="it-IT" sz="4000" dirty="0">
                <a:solidFill>
                  <a:schemeClr val="tx2"/>
                </a:solidFill>
                <a:latin typeface="Helvetica" pitchFamily="34" charset="0"/>
              </a:rPr>
              <a:t>Gli </a:t>
            </a:r>
            <a:r>
              <a:rPr lang="it-IT" sz="4000" dirty="0" smtClean="0">
                <a:solidFill>
                  <a:schemeClr val="tx2"/>
                </a:solidFill>
                <a:latin typeface="Helvetica" pitchFamily="34" charset="0"/>
              </a:rPr>
              <a:t>strumenti</a:t>
            </a:r>
            <a:endParaRPr lang="it-IT" sz="4000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59907" y="2867377"/>
            <a:ext cx="4312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latin typeface="Calibri" panose="020F0502020204030204" pitchFamily="34" charset="0"/>
              </a:rPr>
              <a:t>Consulenza e assistenza  in tutte le fasi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84639" y="4359409"/>
            <a:ext cx="4316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latin typeface="Calibri" panose="020F0502020204030204" pitchFamily="34" charset="0"/>
              </a:rPr>
              <a:t>La cessione dei crediti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572002" y="4214338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latin typeface="Calibri" panose="020F0502020204030204" pitchFamily="34" charset="0"/>
              </a:rPr>
              <a:t>Accesso a finanziamenti bancari convenzionati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601165" y="2867377"/>
            <a:ext cx="4320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latin typeface="Calibri" panose="020F0502020204030204" pitchFamily="34" charset="0"/>
              </a:rPr>
              <a:t>Delibere condominiali standard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59907" y="5038186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latin typeface="Calibri" panose="020F0502020204030204" pitchFamily="34" charset="0"/>
              </a:rPr>
              <a:t>Gestione e archivio di tutta la documentazione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95536" y="149701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Le imprese dovranno offrire un </a:t>
            </a:r>
            <a:r>
              <a:rPr lang="it-IT" sz="2400" b="1" dirty="0" smtClean="0"/>
              <a:t>prodotto completo</a:t>
            </a:r>
            <a:r>
              <a:rPr lang="it-IT" sz="2400" dirty="0" smtClean="0"/>
              <a:t>, dal momento della scelta fino al collaudo finale, con una forte propensione alla soddisfazione del cliente</a:t>
            </a:r>
            <a:endParaRPr lang="it-IT" sz="2400" dirty="0"/>
          </a:p>
        </p:txBody>
      </p:sp>
      <p:sp>
        <p:nvSpPr>
          <p:cNvPr id="16" name="Rettangolo 15"/>
          <p:cNvSpPr/>
          <p:nvPr/>
        </p:nvSpPr>
        <p:spPr>
          <a:xfrm>
            <a:off x="259907" y="3752673"/>
            <a:ext cx="45801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latin typeface="Calibri" panose="020F0502020204030204" pitchFamily="34" charset="0"/>
              </a:rPr>
              <a:t>Contratti d’appalto standard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4585094" y="3743665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400" b="1" dirty="0" smtClean="0">
                <a:latin typeface="Calibri" panose="020F0502020204030204" pitchFamily="34" charset="0"/>
              </a:rPr>
              <a:t>Polizze assicurative</a:t>
            </a:r>
            <a:endParaRPr lang="it-IT" sz="2400" b="1" dirty="0">
              <a:latin typeface="Calibri" panose="020F0502020204030204" pitchFamily="34" charset="0"/>
            </a:endParaRPr>
          </a:p>
        </p:txBody>
      </p:sp>
      <p:sp>
        <p:nvSpPr>
          <p:cNvPr id="1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8109468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16</a:t>
            </a:fld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73767" y="1988840"/>
            <a:ext cx="3966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L’Ance sta ultimando una </a:t>
            </a:r>
            <a:r>
              <a:rPr lang="it-IT" sz="2400" b="1" dirty="0" smtClean="0"/>
              <a:t>Guida Operativa</a:t>
            </a:r>
            <a:r>
              <a:rPr lang="it-IT" sz="2400" dirty="0" smtClean="0"/>
              <a:t> per le Associazioni Territoriali e per le imprese, per diffondere le informazioni in modo capillare</a:t>
            </a:r>
            <a:endParaRPr lang="it-IT" sz="2400" dirty="0"/>
          </a:p>
        </p:txBody>
      </p:sp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171400"/>
            <a:ext cx="4832350" cy="656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6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60" y="114211"/>
            <a:ext cx="419073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17</a:t>
            </a:fld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173767" y="1988840"/>
            <a:ext cx="39661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Esempio del ruolo di assistenza  delle imprese al condominio nella fase deliberativa: la fornitura di </a:t>
            </a:r>
            <a:r>
              <a:rPr lang="it-IT" sz="2400" b="1" dirty="0" smtClean="0"/>
              <a:t>delibere standard </a:t>
            </a:r>
            <a:r>
              <a:rPr lang="it-IT" sz="2400" dirty="0" smtClean="0"/>
              <a:t>per l’approvazione in Assemblea dei lavori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050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18</a:t>
            </a:fld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57"/>
            <a:ext cx="3959692" cy="5661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Rettangolo 13"/>
          <p:cNvSpPr/>
          <p:nvPr/>
        </p:nvSpPr>
        <p:spPr>
          <a:xfrm>
            <a:off x="173767" y="1268760"/>
            <a:ext cx="39661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L’Ance metterà a disposizione un </a:t>
            </a:r>
            <a:r>
              <a:rPr lang="it-IT" sz="2400" b="1" dirty="0" smtClean="0"/>
              <a:t>contratto d’appalto con clausole standard </a:t>
            </a:r>
            <a:r>
              <a:rPr lang="it-IT" sz="2400" dirty="0" smtClean="0"/>
              <a:t>tra il Condominio e le imprese di costruzioni, funzionale anche alla cessione dei bonus</a:t>
            </a:r>
            <a:endParaRPr lang="it-IT" sz="2400" dirty="0"/>
          </a:p>
        </p:txBody>
      </p:sp>
      <p:sp>
        <p:nvSpPr>
          <p:cNvPr id="5" name="Rettangolo 4"/>
          <p:cNvSpPr/>
          <p:nvPr/>
        </p:nvSpPr>
        <p:spPr>
          <a:xfrm>
            <a:off x="326166" y="3731920"/>
            <a:ext cx="3966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Saranno previste, inoltre, alcune </a:t>
            </a:r>
            <a:r>
              <a:rPr lang="it-IT" sz="2400" b="1" dirty="0" smtClean="0"/>
              <a:t>clausole obbligatorie, </a:t>
            </a:r>
            <a:r>
              <a:rPr lang="it-IT" sz="2400" dirty="0" smtClean="0"/>
              <a:t>per uniformare alcuni impegni delle imprese nei confronti della clientela.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6739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19</a:t>
            </a:fld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-20451" y="1700808"/>
            <a:ext cx="332525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Le Associazioni </a:t>
            </a:r>
            <a:r>
              <a:rPr lang="it-IT" sz="2400" dirty="0"/>
              <a:t>T</a:t>
            </a:r>
            <a:r>
              <a:rPr lang="it-IT" sz="2400" dirty="0" smtClean="0"/>
              <a:t>erritoriali controlleranno </a:t>
            </a:r>
            <a:r>
              <a:rPr lang="it-IT" sz="2400" b="1" dirty="0" smtClean="0"/>
              <a:t>direttamente</a:t>
            </a:r>
            <a:r>
              <a:rPr lang="it-IT" sz="2400" dirty="0" smtClean="0"/>
              <a:t> il processo di accesso alla Piattaforma da parte delle imprese associate e comunicheranno a  </a:t>
            </a:r>
            <a:r>
              <a:rPr lang="it-IT" sz="2400" dirty="0" err="1" smtClean="0"/>
              <a:t>Deloitte</a:t>
            </a:r>
            <a:r>
              <a:rPr lang="it-IT" sz="2400" dirty="0" smtClean="0"/>
              <a:t> l’elenco completo e aggiornato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10188"/>
            <a:ext cx="2850328" cy="4016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54" y="1910188"/>
            <a:ext cx="2831722" cy="3989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333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B80F-9300-41BC-AA15-12AEF16FD6C9}" type="slidenum">
              <a:rPr lang="it-IT" smtClean="0"/>
              <a:pPr/>
              <a:t>2</a:t>
            </a:fld>
            <a:endParaRPr lang="it-IT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17" y="1124744"/>
            <a:ext cx="3532795" cy="265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10"/>
          <p:cNvSpPr txBox="1">
            <a:spLocks noChangeArrowheads="1"/>
          </p:cNvSpPr>
          <p:nvPr/>
        </p:nvSpPr>
        <p:spPr bwMode="auto">
          <a:xfrm>
            <a:off x="-36512" y="4797152"/>
            <a:ext cx="5854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1" dirty="0"/>
              <a:t>=</a:t>
            </a:r>
          </a:p>
        </p:txBody>
      </p:sp>
      <p:sp>
        <p:nvSpPr>
          <p:cNvPr id="8" name="Rettangolo 7"/>
          <p:cNvSpPr/>
          <p:nvPr/>
        </p:nvSpPr>
        <p:spPr>
          <a:xfrm>
            <a:off x="6084168" y="4905791"/>
            <a:ext cx="2833734" cy="1187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700"/>
              </a:lnSpc>
            </a:pPr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33,5 </a:t>
            </a:r>
          </a:p>
          <a:p>
            <a:pPr algn="ctr"/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miliardi</a:t>
            </a:r>
            <a:endParaRPr lang="it-IT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-20150" y="0"/>
            <a:ext cx="9164149" cy="1124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Sisma ed Ecobonus: un mercato ad altissime potenzialità	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-20150" y="1916832"/>
            <a:ext cx="2647933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sz="3400" dirty="0" smtClean="0"/>
              <a:t>Efficienza Energetica</a:t>
            </a:r>
            <a:r>
              <a:rPr lang="it-IT" sz="3400" dirty="0"/>
              <a:t>	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643" y="908720"/>
            <a:ext cx="3447531" cy="30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3"/>
          <p:cNvSpPr txBox="1">
            <a:spLocks noChangeArrowheads="1"/>
          </p:cNvSpPr>
          <p:nvPr/>
        </p:nvSpPr>
        <p:spPr bwMode="auto">
          <a:xfrm>
            <a:off x="5364088" y="2209304"/>
            <a:ext cx="5854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1" dirty="0"/>
              <a:t>+</a:t>
            </a:r>
          </a:p>
        </p:txBody>
      </p:sp>
      <p:pic>
        <p:nvPicPr>
          <p:cNvPr id="4" name="Immagin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54" y="3763332"/>
            <a:ext cx="48196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06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/>
          <p:cNvSpPr txBox="1">
            <a:spLocks/>
          </p:cNvSpPr>
          <p:nvPr/>
        </p:nvSpPr>
        <p:spPr>
          <a:xfrm>
            <a:off x="35496" y="656800"/>
            <a:ext cx="6876256" cy="82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Finanza convenzionata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73765" y="1412776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Ance sta sviluppando, con alcuni Istituti bancari di scala nazionale, prodotti finanziari per </a:t>
            </a:r>
            <a:r>
              <a:rPr lang="it-IT" sz="2400" b="1" dirty="0" smtClean="0"/>
              <a:t>agevolare i condomini </a:t>
            </a:r>
            <a:r>
              <a:rPr lang="it-IT" sz="2400" dirty="0" smtClean="0"/>
              <a:t>nel reperimento della quota a loro carico, con costi sensibilmente più bassi rispetto al mercato.</a:t>
            </a:r>
            <a:endParaRPr lang="it-IT" sz="2400" dirty="0"/>
          </a:p>
        </p:txBody>
      </p:sp>
      <p:sp>
        <p:nvSpPr>
          <p:cNvPr id="16" name="Rettangolo 15"/>
          <p:cNvSpPr/>
          <p:nvPr/>
        </p:nvSpPr>
        <p:spPr>
          <a:xfrm>
            <a:off x="179512" y="2948751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Allo stesso tempo, saranno previsti </a:t>
            </a:r>
            <a:r>
              <a:rPr lang="it-IT" sz="2400" b="1" dirty="0" smtClean="0"/>
              <a:t>prodotti specifici per le imprese</a:t>
            </a:r>
            <a:r>
              <a:rPr lang="it-IT" sz="2400" dirty="0" smtClean="0"/>
              <a:t>, al fine di  ottenere condizioni di favore per il finanziamento del circolante d’impresa.</a:t>
            </a:r>
            <a:endParaRPr lang="it-IT" sz="2400" dirty="0"/>
          </a:p>
        </p:txBody>
      </p:sp>
      <p:sp>
        <p:nvSpPr>
          <p:cNvPr id="17" name="Rettangolo 16"/>
          <p:cNvSpPr/>
          <p:nvPr/>
        </p:nvSpPr>
        <p:spPr>
          <a:xfrm>
            <a:off x="179512" y="417288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Per favorire il finanziamento delle iniziative, un ruolo prioritario assumono gli </a:t>
            </a:r>
            <a:r>
              <a:rPr lang="it-IT" sz="2400" b="1" dirty="0" smtClean="0"/>
              <a:t>strumenti di garanzia </a:t>
            </a:r>
            <a:r>
              <a:rPr lang="it-IT" sz="2400" dirty="0" smtClean="0"/>
              <a:t>pubblici che possono essere coinvolti.</a:t>
            </a:r>
            <a:endParaRPr lang="it-IT" sz="2400" dirty="0"/>
          </a:p>
        </p:txBody>
      </p:sp>
      <p:sp>
        <p:nvSpPr>
          <p:cNvPr id="18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20</a:t>
            </a:fld>
            <a:endParaRPr lang="it-IT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0" y="0"/>
            <a:ext cx="882173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sistema associativo	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2395088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ttangolo arrotondato 46"/>
          <p:cNvSpPr/>
          <p:nvPr/>
        </p:nvSpPr>
        <p:spPr>
          <a:xfrm>
            <a:off x="7524492" y="4045311"/>
            <a:ext cx="1619508" cy="1230551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000" b="-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ettangolo arrotondato 35"/>
          <p:cNvSpPr/>
          <p:nvPr/>
        </p:nvSpPr>
        <p:spPr>
          <a:xfrm>
            <a:off x="3194867" y="1174802"/>
            <a:ext cx="1991033" cy="1685948"/>
          </a:xfrm>
          <a:prstGeom prst="roundRect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" r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Titolo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6875463" cy="1008063"/>
          </a:xfrm>
        </p:spPr>
        <p:txBody>
          <a:bodyPr>
            <a:normAutofit/>
          </a:bodyPr>
          <a:lstStyle/>
          <a:p>
            <a:pPr algn="l"/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Sisma ed Eco-bonus</a:t>
            </a:r>
            <a:endParaRPr lang="it-IT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6" name="Titolo 1"/>
          <p:cNvSpPr txBox="1">
            <a:spLocks/>
          </p:cNvSpPr>
          <p:nvPr/>
        </p:nvSpPr>
        <p:spPr>
          <a:xfrm>
            <a:off x="35496" y="656800"/>
            <a:ext cx="6876256" cy="82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La Piattaforma ANCE - </a:t>
            </a:r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Deloitte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5196208" y="2233885"/>
            <a:ext cx="1223963" cy="0"/>
          </a:xfrm>
          <a:prstGeom prst="straightConnector1">
            <a:avLst/>
          </a:prstGeom>
          <a:ln>
            <a:headEnd w="med" len="sm"/>
            <a:tailEnd type="arrow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9"/>
          <p:cNvSpPr txBox="1">
            <a:spLocks noChangeArrowheads="1"/>
          </p:cNvSpPr>
          <p:nvPr/>
        </p:nvSpPr>
        <p:spPr bwMode="auto">
          <a:xfrm>
            <a:off x="5053333" y="1397918"/>
            <a:ext cx="1800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Cessione credito certificato Deloitte 85%</a:t>
            </a:r>
          </a:p>
        </p:txBody>
      </p:sp>
      <p:cxnSp>
        <p:nvCxnSpPr>
          <p:cNvPr id="18" name="Connettore 4 17"/>
          <p:cNvCxnSpPr/>
          <p:nvPr/>
        </p:nvCxnSpPr>
        <p:spPr>
          <a:xfrm rot="10800000">
            <a:off x="5053333" y="3203848"/>
            <a:ext cx="2879725" cy="1081087"/>
          </a:xfrm>
          <a:prstGeom prst="bentConnector3">
            <a:avLst>
              <a:gd name="adj1" fmla="val 13306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CasellaDiTesto 28"/>
          <p:cNvSpPr txBox="1">
            <a:spLocks noChangeArrowheads="1"/>
          </p:cNvSpPr>
          <p:nvPr/>
        </p:nvSpPr>
        <p:spPr bwMode="auto">
          <a:xfrm>
            <a:off x="5340671" y="3221310"/>
            <a:ext cx="21838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Bonifico del prezzo </a:t>
            </a:r>
            <a:r>
              <a:rPr lang="it-IT" altLang="it-IT" sz="1600" b="1" dirty="0" smtClean="0">
                <a:solidFill>
                  <a:schemeClr val="tx2"/>
                </a:solidFill>
                <a:latin typeface="Arial Narrow" pitchFamily="34" charset="0"/>
              </a:rPr>
              <a:t>di </a:t>
            </a: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offerta </a:t>
            </a:r>
            <a:r>
              <a:rPr lang="it-IT" altLang="it-IT" sz="1600" b="1" dirty="0" smtClean="0">
                <a:solidFill>
                  <a:schemeClr val="tx2"/>
                </a:solidFill>
                <a:latin typeface="Arial Narrow" pitchFamily="34" charset="0"/>
              </a:rPr>
              <a:t>(85</a:t>
            </a: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% meno sconto e commissioni</a:t>
            </a:r>
            <a:r>
              <a:rPr lang="it-IT" altLang="it-IT" sz="1600" b="1" dirty="0" smtClean="0">
                <a:solidFill>
                  <a:schemeClr val="tx2"/>
                </a:solidFill>
                <a:latin typeface="Arial Narrow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 smtClean="0">
                <a:solidFill>
                  <a:srgbClr val="FF0000"/>
                </a:solidFill>
                <a:latin typeface="Arial Narrow" pitchFamily="34" charset="0"/>
              </a:rPr>
              <a:t>Es: 10 marzo 2020</a:t>
            </a:r>
            <a:endParaRPr lang="it-IT" altLang="it-IT" sz="16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0" name="Freccia curva 19"/>
          <p:cNvSpPr/>
          <p:nvPr/>
        </p:nvSpPr>
        <p:spPr>
          <a:xfrm rot="5400000">
            <a:off x="2740346" y="4791348"/>
            <a:ext cx="611187" cy="846137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1" name="CasellaDiTesto 9218"/>
          <p:cNvSpPr txBox="1">
            <a:spLocks noChangeArrowheads="1"/>
          </p:cNvSpPr>
          <p:nvPr/>
        </p:nvSpPr>
        <p:spPr bwMode="auto">
          <a:xfrm>
            <a:off x="2784796" y="5520010"/>
            <a:ext cx="1187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1/5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2018</a:t>
            </a:r>
          </a:p>
        </p:txBody>
      </p:sp>
      <p:sp>
        <p:nvSpPr>
          <p:cNvPr id="22" name="Freccia curva 21"/>
          <p:cNvSpPr/>
          <p:nvPr/>
        </p:nvSpPr>
        <p:spPr>
          <a:xfrm rot="5400000">
            <a:off x="3531714" y="4817542"/>
            <a:ext cx="612775" cy="846138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3" name="Freccia curva 22"/>
          <p:cNvSpPr/>
          <p:nvPr/>
        </p:nvSpPr>
        <p:spPr>
          <a:xfrm rot="5400000">
            <a:off x="4323877" y="4817542"/>
            <a:ext cx="612775" cy="846137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Freccia curva 23"/>
          <p:cNvSpPr/>
          <p:nvPr/>
        </p:nvSpPr>
        <p:spPr>
          <a:xfrm rot="5400000">
            <a:off x="5096195" y="4818336"/>
            <a:ext cx="612775" cy="844550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Freccia curva 24"/>
          <p:cNvSpPr/>
          <p:nvPr/>
        </p:nvSpPr>
        <p:spPr>
          <a:xfrm rot="5400000">
            <a:off x="5907408" y="4818336"/>
            <a:ext cx="612775" cy="844550"/>
          </a:xfrm>
          <a:prstGeom prst="ben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6" name="CasellaDiTesto 41"/>
          <p:cNvSpPr txBox="1">
            <a:spLocks noChangeArrowheads="1"/>
          </p:cNvSpPr>
          <p:nvPr/>
        </p:nvSpPr>
        <p:spPr bwMode="auto">
          <a:xfrm>
            <a:off x="3576958" y="5537473"/>
            <a:ext cx="1187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1/5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2019</a:t>
            </a:r>
          </a:p>
        </p:txBody>
      </p:sp>
      <p:sp>
        <p:nvSpPr>
          <p:cNvPr id="27" name="CasellaDiTesto 42"/>
          <p:cNvSpPr txBox="1">
            <a:spLocks noChangeArrowheads="1"/>
          </p:cNvSpPr>
          <p:nvPr/>
        </p:nvSpPr>
        <p:spPr bwMode="auto">
          <a:xfrm>
            <a:off x="4369121" y="5546998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1/5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2020</a:t>
            </a:r>
          </a:p>
        </p:txBody>
      </p:sp>
      <p:sp>
        <p:nvSpPr>
          <p:cNvPr id="28" name="CasellaDiTesto 43"/>
          <p:cNvSpPr txBox="1">
            <a:spLocks noChangeArrowheads="1"/>
          </p:cNvSpPr>
          <p:nvPr/>
        </p:nvSpPr>
        <p:spPr bwMode="auto">
          <a:xfrm>
            <a:off x="5161283" y="5546998"/>
            <a:ext cx="1187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1/5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2021</a:t>
            </a:r>
          </a:p>
        </p:txBody>
      </p:sp>
      <p:sp>
        <p:nvSpPr>
          <p:cNvPr id="29" name="CasellaDiTesto 44"/>
          <p:cNvSpPr txBox="1">
            <a:spLocks noChangeArrowheads="1"/>
          </p:cNvSpPr>
          <p:nvPr/>
        </p:nvSpPr>
        <p:spPr bwMode="auto">
          <a:xfrm>
            <a:off x="5880421" y="5546998"/>
            <a:ext cx="1189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1/5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2022</a:t>
            </a:r>
          </a:p>
        </p:txBody>
      </p:sp>
      <p:sp>
        <p:nvSpPr>
          <p:cNvPr id="30" name="CasellaDiTesto 54"/>
          <p:cNvSpPr txBox="1">
            <a:spLocks noChangeArrowheads="1"/>
          </p:cNvSpPr>
          <p:nvPr/>
        </p:nvSpPr>
        <p:spPr bwMode="auto">
          <a:xfrm>
            <a:off x="2784796" y="4491310"/>
            <a:ext cx="375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Utilizzo del credito in 5 anni</a:t>
            </a:r>
          </a:p>
        </p:txBody>
      </p:sp>
      <p:sp>
        <p:nvSpPr>
          <p:cNvPr id="31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21</a:t>
            </a:fld>
            <a:endParaRPr lang="it-IT" dirty="0"/>
          </a:p>
        </p:txBody>
      </p:sp>
      <p:sp>
        <p:nvSpPr>
          <p:cNvPr id="32" name="Rettangolo arrotondato 31"/>
          <p:cNvSpPr/>
          <p:nvPr/>
        </p:nvSpPr>
        <p:spPr>
          <a:xfrm>
            <a:off x="1379" y="1268760"/>
            <a:ext cx="2396847" cy="1643722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000" b="-2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3" name="Gruppo 32"/>
          <p:cNvGrpSpPr/>
          <p:nvPr/>
        </p:nvGrpSpPr>
        <p:grpSpPr>
          <a:xfrm>
            <a:off x="157547" y="2836279"/>
            <a:ext cx="2084510" cy="516250"/>
            <a:chOff x="0" y="1676347"/>
            <a:chExt cx="2394836" cy="888484"/>
          </a:xfrm>
        </p:grpSpPr>
        <p:sp>
          <p:nvSpPr>
            <p:cNvPr id="34" name="Rettangolo 33"/>
            <p:cNvSpPr/>
            <p:nvPr/>
          </p:nvSpPr>
          <p:spPr>
            <a:xfrm>
              <a:off x="0" y="1676347"/>
              <a:ext cx="2394836" cy="8884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ettangolo 34"/>
            <p:cNvSpPr/>
            <p:nvPr/>
          </p:nvSpPr>
          <p:spPr>
            <a:xfrm>
              <a:off x="0" y="1676347"/>
              <a:ext cx="2394836" cy="888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rgbClr val="FF6600"/>
                  </a:solidFill>
                  <a:latin typeface="Arial Narrow" panose="020B0606020202030204" pitchFamily="34" charset="0"/>
                </a:rPr>
                <a:t>1. Condominio</a:t>
              </a:r>
              <a:endParaRPr lang="it-IT" sz="2000" b="1" kern="1200" dirty="0">
                <a:solidFill>
                  <a:srgbClr val="FF660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12" name="Connettore 2 11"/>
          <p:cNvCxnSpPr/>
          <p:nvPr/>
        </p:nvCxnSpPr>
        <p:spPr>
          <a:xfrm>
            <a:off x="2051596" y="1954485"/>
            <a:ext cx="1223962" cy="0"/>
          </a:xfrm>
          <a:prstGeom prst="straightConnector1">
            <a:avLst/>
          </a:prstGeom>
          <a:ln>
            <a:headEnd w="med" len="sm"/>
            <a:tailEnd type="arrow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3"/>
          <p:cNvSpPr txBox="1">
            <a:spLocks noChangeArrowheads="1"/>
          </p:cNvSpPr>
          <p:nvPr/>
        </p:nvSpPr>
        <p:spPr bwMode="auto">
          <a:xfrm>
            <a:off x="1979315" y="1397918"/>
            <a:ext cx="1152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Bonifico 15%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2051596" y="2522810"/>
            <a:ext cx="1223962" cy="0"/>
          </a:xfrm>
          <a:prstGeom prst="straightConnector1">
            <a:avLst/>
          </a:prstGeom>
          <a:ln>
            <a:headEnd w="med" len="sm"/>
            <a:tailEnd type="arrow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7"/>
          <p:cNvSpPr txBox="1">
            <a:spLocks noChangeArrowheads="1"/>
          </p:cNvSpPr>
          <p:nvPr/>
        </p:nvSpPr>
        <p:spPr bwMode="auto">
          <a:xfrm>
            <a:off x="1979687" y="1953543"/>
            <a:ext cx="1800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600" b="1" dirty="0">
                <a:solidFill>
                  <a:schemeClr val="tx2"/>
                </a:solidFill>
                <a:latin typeface="Arial Narrow" pitchFamily="34" charset="0"/>
              </a:rPr>
              <a:t>Cessione credito 85%</a:t>
            </a:r>
          </a:p>
        </p:txBody>
      </p:sp>
      <p:grpSp>
        <p:nvGrpSpPr>
          <p:cNvPr id="40" name="Gruppo 39"/>
          <p:cNvGrpSpPr/>
          <p:nvPr/>
        </p:nvGrpSpPr>
        <p:grpSpPr>
          <a:xfrm>
            <a:off x="3148128" y="2840197"/>
            <a:ext cx="2084510" cy="516250"/>
            <a:chOff x="0" y="1676347"/>
            <a:chExt cx="2394836" cy="888484"/>
          </a:xfrm>
        </p:grpSpPr>
        <p:sp>
          <p:nvSpPr>
            <p:cNvPr id="41" name="Rettangolo 40"/>
            <p:cNvSpPr/>
            <p:nvPr/>
          </p:nvSpPr>
          <p:spPr>
            <a:xfrm>
              <a:off x="0" y="1676347"/>
              <a:ext cx="2394836" cy="8884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ttangolo 41"/>
            <p:cNvSpPr/>
            <p:nvPr/>
          </p:nvSpPr>
          <p:spPr>
            <a:xfrm>
              <a:off x="0" y="1676347"/>
              <a:ext cx="2394836" cy="888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rgbClr val="FF6600"/>
                  </a:solidFill>
                  <a:latin typeface="Arial Narrow" panose="020B0606020202030204" pitchFamily="34" charset="0"/>
                </a:rPr>
                <a:t>2 . Impresa</a:t>
              </a:r>
              <a:endParaRPr lang="it-IT" sz="2000" b="1" kern="1200" dirty="0">
                <a:solidFill>
                  <a:srgbClr val="FF66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3" name="Rettangolo arrotondato 42"/>
          <p:cNvSpPr/>
          <p:nvPr/>
        </p:nvSpPr>
        <p:spPr>
          <a:xfrm>
            <a:off x="7020272" y="793746"/>
            <a:ext cx="1671621" cy="1555134"/>
          </a:xfrm>
          <a:prstGeom prst="roundRect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4" name="Gruppo 43"/>
          <p:cNvGrpSpPr/>
          <p:nvPr/>
        </p:nvGrpSpPr>
        <p:grpSpPr>
          <a:xfrm>
            <a:off x="6636746" y="2188223"/>
            <a:ext cx="2394836" cy="888484"/>
            <a:chOff x="5634126" y="936106"/>
            <a:chExt cx="2394836" cy="888484"/>
          </a:xfrm>
        </p:grpSpPr>
        <p:sp>
          <p:nvSpPr>
            <p:cNvPr id="45" name="Rettangolo 44"/>
            <p:cNvSpPr/>
            <p:nvPr/>
          </p:nvSpPr>
          <p:spPr>
            <a:xfrm>
              <a:off x="5634126" y="936106"/>
              <a:ext cx="2394836" cy="8884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Rettangolo 45"/>
            <p:cNvSpPr/>
            <p:nvPr/>
          </p:nvSpPr>
          <p:spPr>
            <a:xfrm>
              <a:off x="5634126" y="936106"/>
              <a:ext cx="2394836" cy="888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i="0" kern="1200" dirty="0" smtClean="0">
                  <a:solidFill>
                    <a:srgbClr val="FF6600"/>
                  </a:solidFill>
                  <a:latin typeface="Arial Narrow" panose="020B0606020202030204" pitchFamily="34" charset="0"/>
                </a:rPr>
                <a:t>Piattaforma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i="0" kern="1200" dirty="0" smtClean="0">
                  <a:solidFill>
                    <a:srgbClr val="FF6600"/>
                  </a:solidFill>
                  <a:latin typeface="Arial Narrow" panose="020B0606020202030204" pitchFamily="34" charset="0"/>
                </a:rPr>
                <a:t>ANCE - Deloitte</a:t>
              </a:r>
              <a:endParaRPr lang="it-IT" sz="2000" b="1" i="0" kern="1200" dirty="0">
                <a:solidFill>
                  <a:srgbClr val="FF660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48" name="Rettangolo arrotondato 47"/>
          <p:cNvSpPr/>
          <p:nvPr/>
        </p:nvSpPr>
        <p:spPr>
          <a:xfrm>
            <a:off x="296159" y="4172877"/>
            <a:ext cx="2102067" cy="1522691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4000" r="-4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9" name="Gruppo 48"/>
          <p:cNvGrpSpPr/>
          <p:nvPr/>
        </p:nvGrpSpPr>
        <p:grpSpPr>
          <a:xfrm>
            <a:off x="7054140" y="5102757"/>
            <a:ext cx="2010635" cy="710147"/>
            <a:chOff x="5670571" y="4049309"/>
            <a:chExt cx="2394836" cy="888484"/>
          </a:xfrm>
        </p:grpSpPr>
        <p:sp>
          <p:nvSpPr>
            <p:cNvPr id="50" name="Rettangolo 49"/>
            <p:cNvSpPr/>
            <p:nvPr/>
          </p:nvSpPr>
          <p:spPr>
            <a:xfrm>
              <a:off x="5670571" y="4049309"/>
              <a:ext cx="2394836" cy="88848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Rettangolo 50"/>
            <p:cNvSpPr/>
            <p:nvPr/>
          </p:nvSpPr>
          <p:spPr>
            <a:xfrm>
              <a:off x="5670571" y="4049309"/>
              <a:ext cx="2394836" cy="8884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42240" rIns="142240" bIns="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000" b="1" kern="1200" dirty="0" smtClean="0">
                  <a:solidFill>
                    <a:srgbClr val="FF6600"/>
                  </a:solidFill>
                  <a:latin typeface="Arial Narrow" panose="020B0606020202030204" pitchFamily="34" charset="0"/>
                </a:rPr>
                <a:t>3. Investitore</a:t>
              </a:r>
              <a:endParaRPr lang="it-IT" sz="2000" b="1" kern="1200" dirty="0">
                <a:solidFill>
                  <a:srgbClr val="FF6600"/>
                </a:solidFill>
                <a:latin typeface="Arial Narrow" panose="020B0606020202030204" pitchFamily="34" charset="0"/>
              </a:endParaRPr>
            </a:p>
          </p:txBody>
        </p:sp>
      </p:grpSp>
      <p:cxnSp>
        <p:nvCxnSpPr>
          <p:cNvPr id="52" name="Connettore 2 51"/>
          <p:cNvCxnSpPr/>
          <p:nvPr/>
        </p:nvCxnSpPr>
        <p:spPr>
          <a:xfrm flipV="1">
            <a:off x="8172400" y="3076708"/>
            <a:ext cx="0" cy="1096169"/>
          </a:xfrm>
          <a:prstGeom prst="straightConnector1">
            <a:avLst/>
          </a:prstGeom>
          <a:ln>
            <a:headEnd w="med" len="sm"/>
            <a:tailEnd type="arrow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flipH="1">
            <a:off x="1979315" y="4464595"/>
            <a:ext cx="5409309" cy="0"/>
          </a:xfrm>
          <a:prstGeom prst="straightConnector1">
            <a:avLst/>
          </a:prstGeom>
          <a:ln>
            <a:headEnd w="med" len="sm"/>
            <a:tailEnd type="arrow" w="sm" len="sm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5029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 animBg="1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22</a:t>
            </a:fld>
            <a:endParaRPr lang="it-IT" dirty="0"/>
          </a:p>
        </p:txBody>
      </p:sp>
      <p:sp>
        <p:nvSpPr>
          <p:cNvPr id="54" name="Titolo 1"/>
          <p:cNvSpPr txBox="1">
            <a:spLocks/>
          </p:cNvSpPr>
          <p:nvPr/>
        </p:nvSpPr>
        <p:spPr>
          <a:xfrm>
            <a:off x="35496" y="656800"/>
            <a:ext cx="6876256" cy="82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Finanza convenzionata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55" name="Rettangolo 54"/>
          <p:cNvSpPr/>
          <p:nvPr/>
        </p:nvSpPr>
        <p:spPr>
          <a:xfrm>
            <a:off x="539553" y="2262063"/>
            <a:ext cx="2736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Finanza d’impresa</a:t>
            </a:r>
          </a:p>
        </p:txBody>
      </p:sp>
      <p:sp>
        <p:nvSpPr>
          <p:cNvPr id="56" name="Titolo 1"/>
          <p:cNvSpPr txBox="1">
            <a:spLocks/>
          </p:cNvSpPr>
          <p:nvPr/>
        </p:nvSpPr>
        <p:spPr>
          <a:xfrm>
            <a:off x="0" y="0"/>
            <a:ext cx="8821738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sistema associativo	</a:t>
            </a:r>
            <a:endParaRPr lang="it-IT" sz="4000" dirty="0"/>
          </a:p>
        </p:txBody>
      </p:sp>
      <p:sp>
        <p:nvSpPr>
          <p:cNvPr id="57" name="CasellaDiTesto 56"/>
          <p:cNvSpPr txBox="1"/>
          <p:nvPr/>
        </p:nvSpPr>
        <p:spPr>
          <a:xfrm>
            <a:off x="4067944" y="1874441"/>
            <a:ext cx="48438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Accordi </a:t>
            </a:r>
            <a:r>
              <a:rPr lang="it-IT" sz="2400" dirty="0"/>
              <a:t>con banche nazionali e </a:t>
            </a:r>
            <a:r>
              <a:rPr lang="it-IT" sz="2400" dirty="0" smtClean="0"/>
              <a:t>locali</a:t>
            </a:r>
          </a:p>
          <a:p>
            <a:r>
              <a:rPr lang="it-IT" sz="2400" dirty="0" smtClean="0"/>
              <a:t>Fondo di garanzia per le </a:t>
            </a:r>
            <a:r>
              <a:rPr lang="it-IT" sz="2400" dirty="0" err="1" smtClean="0"/>
              <a:t>PMI</a:t>
            </a:r>
            <a:endParaRPr lang="it-IT" sz="2400" dirty="0" smtClean="0"/>
          </a:p>
          <a:p>
            <a:r>
              <a:rPr lang="it-IT" sz="2400" dirty="0" smtClean="0"/>
              <a:t>Fondo Naz. per l’Efficienza energetica</a:t>
            </a:r>
            <a:endParaRPr lang="it-IT" sz="2400" dirty="0"/>
          </a:p>
          <a:p>
            <a:endParaRPr lang="it-IT" dirty="0"/>
          </a:p>
        </p:txBody>
      </p:sp>
      <p:sp>
        <p:nvSpPr>
          <p:cNvPr id="58" name="Rettangolo 57"/>
          <p:cNvSpPr/>
          <p:nvPr/>
        </p:nvSpPr>
        <p:spPr>
          <a:xfrm>
            <a:off x="337049" y="3637796"/>
            <a:ext cx="3265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 smtClean="0"/>
              <a:t>Finanziamento per le famiglie/condominio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4067944" y="3434223"/>
            <a:ext cx="48532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Accordi </a:t>
            </a:r>
            <a:r>
              <a:rPr lang="it-IT" sz="2400" dirty="0"/>
              <a:t>con banche nazionali e </a:t>
            </a:r>
            <a:r>
              <a:rPr lang="it-IT" sz="2400" dirty="0" smtClean="0"/>
              <a:t>locali</a:t>
            </a:r>
          </a:p>
          <a:p>
            <a:r>
              <a:rPr lang="it-IT" sz="2400" dirty="0" smtClean="0"/>
              <a:t>Fondo Naz. per l’Efficienza energetica</a:t>
            </a:r>
          </a:p>
          <a:p>
            <a:r>
              <a:rPr lang="it-IT" sz="2400" dirty="0" smtClean="0"/>
              <a:t>Fondo di Garanzia per la Prima Casa</a:t>
            </a:r>
            <a:endParaRPr lang="it-IT" sz="2400" dirty="0"/>
          </a:p>
          <a:p>
            <a:endParaRPr lang="it-IT" dirty="0"/>
          </a:p>
        </p:txBody>
      </p:sp>
      <p:sp>
        <p:nvSpPr>
          <p:cNvPr id="60" name="Parentesi graffa aperta 59"/>
          <p:cNvSpPr/>
          <p:nvPr/>
        </p:nvSpPr>
        <p:spPr>
          <a:xfrm>
            <a:off x="3923929" y="1988840"/>
            <a:ext cx="118796" cy="10081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Parentesi graffa aperta 60"/>
          <p:cNvSpPr/>
          <p:nvPr/>
        </p:nvSpPr>
        <p:spPr>
          <a:xfrm>
            <a:off x="3924063" y="3549239"/>
            <a:ext cx="118796" cy="10081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3902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1008063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Ecobonus</a:t>
            </a:r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– Il punto di vista della finanza</a:t>
            </a:r>
            <a:endParaRPr lang="it-IT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39552" y="134076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Il punto di partenza è che una casa energeticamente efficiente ha </a:t>
            </a:r>
            <a:r>
              <a:rPr lang="it-IT" sz="2400" b="1" dirty="0" smtClean="0"/>
              <a:t>minori costi di energia e manutenzione </a:t>
            </a:r>
            <a:endParaRPr lang="it-IT" sz="2400" b="1" dirty="0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5496" y="656800"/>
            <a:ext cx="687625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Cosa pensa la finanza?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23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539552" y="2132856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Le minori spese aumentano il </a:t>
            </a:r>
            <a:r>
              <a:rPr lang="it-IT" sz="2400" b="1" dirty="0" smtClean="0"/>
              <a:t>reddito disponibile </a:t>
            </a:r>
            <a:r>
              <a:rPr lang="it-IT" sz="2400" dirty="0" smtClean="0"/>
              <a:t>del proprietario/mutuatario</a:t>
            </a:r>
            <a:endParaRPr lang="it-IT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539552" y="2924944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Aumenta il </a:t>
            </a:r>
            <a:r>
              <a:rPr lang="it-IT" sz="2400" b="1" dirty="0" smtClean="0"/>
              <a:t>valore dell’immobile</a:t>
            </a:r>
            <a:r>
              <a:rPr lang="it-IT" sz="2400" dirty="0" smtClean="0"/>
              <a:t>, anche in presenza dio insolvenza del mutuatario</a:t>
            </a:r>
            <a:endParaRPr lang="it-IT" sz="2400" b="1" dirty="0"/>
          </a:p>
        </p:txBody>
      </p:sp>
      <p:sp>
        <p:nvSpPr>
          <p:cNvPr id="12" name="Rettangolo 11"/>
          <p:cNvSpPr/>
          <p:nvPr/>
        </p:nvSpPr>
        <p:spPr>
          <a:xfrm>
            <a:off x="539552" y="3755941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Diminuisce il </a:t>
            </a:r>
            <a:r>
              <a:rPr lang="it-IT" sz="2400" b="1" dirty="0" smtClean="0"/>
              <a:t>rischio di controparte</a:t>
            </a:r>
            <a:endParaRPr lang="it-IT" sz="2400" b="1" dirty="0"/>
          </a:p>
        </p:txBody>
      </p:sp>
      <p:sp>
        <p:nvSpPr>
          <p:cNvPr id="13" name="Rettangolo 12"/>
          <p:cNvSpPr/>
          <p:nvPr/>
        </p:nvSpPr>
        <p:spPr>
          <a:xfrm>
            <a:off x="512143" y="5343599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E’ possibile applicare </a:t>
            </a:r>
            <a:r>
              <a:rPr lang="it-IT" sz="2400" b="1" dirty="0" smtClean="0"/>
              <a:t>tassi d’interesse </a:t>
            </a:r>
            <a:r>
              <a:rPr lang="it-IT" sz="2400" dirty="0" smtClean="0"/>
              <a:t>più bassi alla clientela</a:t>
            </a:r>
            <a:endParaRPr lang="it-IT" sz="2400" b="1" dirty="0"/>
          </a:p>
        </p:txBody>
      </p:sp>
      <p:sp>
        <p:nvSpPr>
          <p:cNvPr id="14" name="Rettangolo 13"/>
          <p:cNvSpPr/>
          <p:nvPr/>
        </p:nvSpPr>
        <p:spPr>
          <a:xfrm>
            <a:off x="539552" y="4217606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 smtClean="0"/>
              <a:t>La banca può risparmiare capitale e può utilizzare il mutuo come </a:t>
            </a:r>
            <a:r>
              <a:rPr lang="it-IT" sz="2400" dirty="0" err="1" smtClean="0"/>
              <a:t>asset</a:t>
            </a:r>
            <a:r>
              <a:rPr lang="it-IT" sz="2400" dirty="0" smtClean="0"/>
              <a:t> in operazione di </a:t>
            </a:r>
            <a:r>
              <a:rPr lang="it-IT" sz="2400" b="1" dirty="0" smtClean="0"/>
              <a:t>cartolarizzazione</a:t>
            </a:r>
            <a:r>
              <a:rPr lang="it-IT" sz="2400" dirty="0" smtClean="0"/>
              <a:t> e di emissione di </a:t>
            </a:r>
            <a:r>
              <a:rPr lang="it-IT" sz="2400" b="1" dirty="0" err="1" smtClean="0"/>
              <a:t>covered</a:t>
            </a:r>
            <a:r>
              <a:rPr lang="it-IT" sz="2400" b="1" dirty="0" smtClean="0"/>
              <a:t> bond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14703283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1008063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Ecobonus</a:t>
            </a:r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– Il punto di vista della finanza</a:t>
            </a:r>
            <a:endParaRPr lang="it-IT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5496" y="656800"/>
            <a:ext cx="687625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Cosa pensa la finanza?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24</a:t>
            </a:fld>
            <a:endParaRPr lang="it-IT" dirty="0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864402080"/>
              </p:ext>
            </p:extLst>
          </p:nvPr>
        </p:nvGraphicFramePr>
        <p:xfrm>
          <a:off x="1259632" y="1469008"/>
          <a:ext cx="684076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01755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1008063"/>
          </a:xfrm>
        </p:spPr>
        <p:txBody>
          <a:bodyPr>
            <a:normAutofit fontScale="90000"/>
          </a:bodyPr>
          <a:lstStyle/>
          <a:p>
            <a:pPr algn="l"/>
            <a:r>
              <a:rPr lang="it-IT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Ecobonus</a:t>
            </a:r>
            <a:r>
              <a:rPr lang="it-IT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 – Il punto di vista della finanza</a:t>
            </a:r>
            <a:endParaRPr lang="it-IT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35496" y="656800"/>
            <a:ext cx="6876256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 cosa ha bisogno la finanza?</a:t>
            </a:r>
            <a:endParaRPr lang="it-IT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</p:txBody>
      </p:sp>
      <p:sp>
        <p:nvSpPr>
          <p:cNvPr id="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7976635" y="6093296"/>
            <a:ext cx="1169152" cy="792088"/>
          </a:xfrm>
        </p:spPr>
        <p:txBody>
          <a:bodyPr/>
          <a:lstStyle/>
          <a:p>
            <a:fld id="{EFE8B80F-9300-41BC-AA15-12AEF16FD6C9}" type="slidenum">
              <a:rPr lang="it-IT" smtClean="0"/>
              <a:pPr/>
              <a:t>25</a:t>
            </a:fld>
            <a:endParaRPr lang="it-IT" dirty="0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257820927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2664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1699592" y="2693989"/>
            <a:ext cx="5828184" cy="1470025"/>
          </a:xfrm>
        </p:spPr>
        <p:txBody>
          <a:bodyPr/>
          <a:lstStyle/>
          <a:p>
            <a:pPr algn="l"/>
            <a:r>
              <a:rPr lang="it-IT" dirty="0" smtClean="0"/>
              <a:t>Grazie per l’attenzione</a:t>
            </a:r>
            <a:endParaRPr lang="it-IT" dirty="0"/>
          </a:p>
        </p:txBody>
      </p:sp>
      <p:sp>
        <p:nvSpPr>
          <p:cNvPr id="5" name="Sottotitolo 4"/>
          <p:cNvSpPr>
            <a:spLocks noGrp="1"/>
          </p:cNvSpPr>
          <p:nvPr>
            <p:ph type="subTitle" idx="1"/>
          </p:nvPr>
        </p:nvSpPr>
        <p:spPr>
          <a:xfrm>
            <a:off x="1699592" y="4149080"/>
            <a:ext cx="64008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Francesco Manni</a:t>
            </a:r>
          </a:p>
          <a:p>
            <a:pPr algn="l"/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Direzione Affari Economici e Centro Studi</a:t>
            </a:r>
          </a:p>
          <a:p>
            <a:pPr algn="l"/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affarieconomici@ance.it</a:t>
            </a:r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720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ssoniM\Pictures\Immagin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22" y="836712"/>
            <a:ext cx="4771420" cy="52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5796136" y="1340768"/>
            <a:ext cx="3312368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t"/>
          <a:lstStyle>
            <a:lvl1pPr eaLnBrk="1" hangingPunct="1">
              <a:defRPr sz="32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ＭＳ Ｐゴシック" charset="-128"/>
                <a:cs typeface="Arial" pitchFamily="34" charset="0"/>
              </a:defRPr>
            </a:lvl1pPr>
            <a:lvl2pPr eaLnBrk="0" hangingPunct="0">
              <a:defRPr sz="2800">
                <a:solidFill>
                  <a:srgbClr val="FFC000"/>
                </a:solidFill>
                <a:latin typeface="Arial Rounded MT Bold" pitchFamily="34" charset="0"/>
                <a:ea typeface="ＭＳ Ｐゴシック" charset="0"/>
              </a:defRPr>
            </a:lvl2pPr>
            <a:lvl3pPr eaLnBrk="0" hangingPunct="0">
              <a:defRPr sz="2800">
                <a:solidFill>
                  <a:srgbClr val="FFC000"/>
                </a:solidFill>
                <a:latin typeface="Arial Rounded MT Bold" pitchFamily="34" charset="0"/>
                <a:ea typeface="ＭＳ Ｐゴシック" charset="0"/>
              </a:defRPr>
            </a:lvl3pPr>
            <a:lvl4pPr eaLnBrk="0" hangingPunct="0">
              <a:defRPr sz="2800">
                <a:solidFill>
                  <a:srgbClr val="FFC000"/>
                </a:solidFill>
                <a:latin typeface="Arial Rounded MT Bold" pitchFamily="34" charset="0"/>
                <a:ea typeface="ＭＳ Ｐゴシック" charset="0"/>
              </a:defRPr>
            </a:lvl4pPr>
            <a:lvl5pPr eaLnBrk="0" hangingPunct="0">
              <a:defRPr sz="2800">
                <a:solidFill>
                  <a:srgbClr val="FFC000"/>
                </a:solidFill>
                <a:latin typeface="Arial Rounded MT Bold" pitchFamily="34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 Rounded MT Bold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 Rounded MT Bold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 Rounded MT Bold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99"/>
                </a:solidFill>
                <a:latin typeface="Arial Rounded MT Bold" pitchFamily="34" charset="0"/>
              </a:defRPr>
            </a:lvl9pPr>
          </a:lstStyle>
          <a:p>
            <a:pPr algn="ctr">
              <a:defRPr/>
            </a:pPr>
            <a:r>
              <a:rPr lang="it-IT" sz="2400" dirty="0" smtClean="0">
                <a:solidFill>
                  <a:srgbClr val="0070C0"/>
                </a:solidFill>
              </a:rPr>
              <a:t>MAPPA DI PERICOLOSITA’ SISMICA DEL TERRITORIO ITALIANO</a:t>
            </a:r>
            <a:endParaRPr lang="it-IT" sz="2400" dirty="0">
              <a:solidFill>
                <a:srgbClr val="0070C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B80F-9300-41BC-AA15-12AEF16FD6C9}" type="slidenum">
              <a:rPr lang="it-IT" smtClean="0"/>
              <a:pPr/>
              <a:t>3</a:t>
            </a:fld>
            <a:endParaRPr lang="it-IT" dirty="0"/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-20150" y="0"/>
            <a:ext cx="9164149" cy="1124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Sisma ed Ecobonus: un mercato ad altissime potenzialità	</a:t>
            </a: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67883" y="1375536"/>
            <a:ext cx="2647933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spcBef>
                <a:spcPct val="0"/>
              </a:spcBef>
              <a:buNone/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Sicurezza Antisismica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75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B80F-9300-41BC-AA15-12AEF16FD6C9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4" name="Picture 2" descr="C:\Users\MassoniM\Desktop\itali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3">
            <a:off x="2868240" y="824144"/>
            <a:ext cx="4486275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288032" y="2625985"/>
            <a:ext cx="2339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2"/>
                </a:solidFill>
                <a:latin typeface="Helvetica" pitchFamily="34" charset="0"/>
              </a:rPr>
              <a:t>85</a:t>
            </a:r>
            <a:r>
              <a:rPr lang="it-IT" sz="4000" b="1" dirty="0">
                <a:solidFill>
                  <a:schemeClr val="tx2"/>
                </a:solidFill>
                <a:latin typeface="Helvetica" pitchFamily="34" charset="0"/>
              </a:rPr>
              <a:t>%</a:t>
            </a:r>
            <a:r>
              <a:rPr lang="it-IT" sz="2400" b="1" dirty="0">
                <a:solidFill>
                  <a:schemeClr val="tx2"/>
                </a:solidFill>
                <a:latin typeface="Helvetica" pitchFamily="34" charset="0"/>
              </a:rPr>
              <a:t> </a:t>
            </a:r>
            <a:endParaRPr lang="it-IT" sz="2400" b="1" dirty="0" smtClean="0">
              <a:solidFill>
                <a:schemeClr val="tx2"/>
              </a:solidFill>
              <a:latin typeface="Helvetica" pitchFamily="34" charset="0"/>
            </a:endParaRPr>
          </a:p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Helvetica" pitchFamily="34" charset="0"/>
              </a:rPr>
              <a:t>superficie</a:t>
            </a:r>
            <a:endParaRPr lang="it-IT" sz="2400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680080" y="3940440"/>
            <a:ext cx="2339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>
                <a:solidFill>
                  <a:schemeClr val="tx2"/>
                </a:solidFill>
                <a:latin typeface="Helvetica" pitchFamily="34" charset="0"/>
              </a:rPr>
              <a:t>70%</a:t>
            </a:r>
            <a:r>
              <a:rPr lang="it-IT" sz="2400" b="1" dirty="0">
                <a:solidFill>
                  <a:schemeClr val="tx2"/>
                </a:solidFill>
                <a:latin typeface="Helvetica" pitchFamily="34" charset="0"/>
              </a:rPr>
              <a:t> </a:t>
            </a:r>
            <a:endParaRPr lang="it-IT" sz="2400" b="1" dirty="0" smtClean="0">
              <a:solidFill>
                <a:schemeClr val="tx2"/>
              </a:solidFill>
              <a:latin typeface="Helvetica" pitchFamily="34" charset="0"/>
            </a:endParaRPr>
          </a:p>
          <a:p>
            <a:pPr algn="ctr"/>
            <a:r>
              <a:rPr lang="it-IT" sz="2400" b="1" dirty="0" smtClean="0">
                <a:solidFill>
                  <a:schemeClr val="tx2"/>
                </a:solidFill>
                <a:latin typeface="Helvetica" pitchFamily="34" charset="0"/>
              </a:rPr>
              <a:t>Comuni</a:t>
            </a:r>
            <a:endParaRPr lang="it-IT" sz="2400" b="1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796136" y="1554441"/>
            <a:ext cx="23397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chemeClr val="tx2"/>
                </a:solidFill>
                <a:latin typeface="Helvetica" pitchFamily="34" charset="0"/>
              </a:rPr>
              <a:t>80</a:t>
            </a:r>
            <a:r>
              <a:rPr lang="it-IT" sz="4000" b="1" dirty="0">
                <a:solidFill>
                  <a:schemeClr val="tx2"/>
                </a:solidFill>
                <a:latin typeface="Helvetica" pitchFamily="34" charset="0"/>
              </a:rPr>
              <a:t>% </a:t>
            </a:r>
            <a:r>
              <a:rPr lang="it-IT" sz="2400" b="1" dirty="0" smtClean="0">
                <a:solidFill>
                  <a:schemeClr val="tx2"/>
                </a:solidFill>
                <a:latin typeface="Helvetica" pitchFamily="34" charset="0"/>
              </a:rPr>
              <a:t>popolazione</a:t>
            </a:r>
            <a:endParaRPr lang="it-IT" sz="2400" b="1" dirty="0">
              <a:solidFill>
                <a:schemeClr val="tx2"/>
              </a:solidFill>
              <a:latin typeface="Helvetica" pitchFamily="34" charset="0"/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267883" y="1375536"/>
            <a:ext cx="2647933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spcBef>
                <a:spcPct val="0"/>
              </a:spcBef>
              <a:buNone/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Sicurezza Antisismica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-20150" y="0"/>
            <a:ext cx="9164149" cy="1124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Sisma ed Ecobonus: un mercato ad altissime potenzialità	</a:t>
            </a:r>
          </a:p>
        </p:txBody>
      </p:sp>
    </p:spTree>
    <p:extLst>
      <p:ext uri="{BB962C8B-B14F-4D97-AF65-F5344CB8AC3E}">
        <p14:creationId xmlns:p14="http://schemas.microsoft.com/office/powerpoint/2010/main" val="377335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B80F-9300-41BC-AA15-12AEF16FD6C9}" type="slidenum">
              <a:rPr lang="it-IT" smtClean="0"/>
              <a:pPr/>
              <a:t>5</a:t>
            </a:fld>
            <a:endParaRPr lang="it-IT" dirty="0"/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7875778"/>
              </p:ext>
            </p:extLst>
          </p:nvPr>
        </p:nvGraphicFramePr>
        <p:xfrm>
          <a:off x="2324100" y="2204864"/>
          <a:ext cx="2967980" cy="223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2" descr="C:\Users\MassoniM\Desktop\itali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53">
            <a:off x="594999" y="2425065"/>
            <a:ext cx="1635914" cy="187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3"/>
          <p:cNvSpPr txBox="1">
            <a:spLocks noChangeArrowheads="1"/>
          </p:cNvSpPr>
          <p:nvPr/>
        </p:nvSpPr>
        <p:spPr bwMode="auto">
          <a:xfrm>
            <a:off x="2056450" y="3040083"/>
            <a:ext cx="5854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1" dirty="0"/>
              <a:t>+</a:t>
            </a:r>
          </a:p>
        </p:txBody>
      </p:sp>
      <p:graphicFrame>
        <p:nvGraphicFramePr>
          <p:cNvPr id="7" name="Gra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792495"/>
              </p:ext>
            </p:extLst>
          </p:nvPr>
        </p:nvGraphicFramePr>
        <p:xfrm>
          <a:off x="5152740" y="2377132"/>
          <a:ext cx="3600400" cy="1878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asellaDiTesto 3"/>
          <p:cNvSpPr txBox="1">
            <a:spLocks noChangeArrowheads="1"/>
          </p:cNvSpPr>
          <p:nvPr/>
        </p:nvSpPr>
        <p:spPr bwMode="auto">
          <a:xfrm>
            <a:off x="4860032" y="3039973"/>
            <a:ext cx="5854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600" b="1" dirty="0"/>
              <a:t>+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-20150" y="0"/>
            <a:ext cx="9164149" cy="11247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Sisma ed Ecobonus: un mercato ad altissime potenzialità	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267882" y="1124744"/>
            <a:ext cx="2647933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>
              <a:spcBef>
                <a:spcPct val="0"/>
              </a:spcBef>
              <a:buNone/>
              <a:defRPr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Sicurezza Antisismica</a:t>
            </a:r>
            <a:endParaRPr lang="it-IT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084168" y="4869160"/>
            <a:ext cx="2833734" cy="11875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700"/>
              </a:lnSpc>
            </a:pPr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105 </a:t>
            </a:r>
          </a:p>
          <a:p>
            <a:pPr algn="ctr"/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miliardi</a:t>
            </a:r>
            <a:endParaRPr lang="it-IT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7555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B80F-9300-41BC-AA15-12AEF16FD6C9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5" name="Titolo 2"/>
          <p:cNvSpPr txBox="1">
            <a:spLocks/>
          </p:cNvSpPr>
          <p:nvPr/>
        </p:nvSpPr>
        <p:spPr>
          <a:xfrm>
            <a:off x="6012160" y="1331955"/>
            <a:ext cx="2880320" cy="734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it-IT" alt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PROVINCIA DI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it-IT" altLang="it-IT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CATANZARO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it-IT" altLang="it-IT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(zona sismica 1,2)</a:t>
            </a:r>
            <a:endParaRPr lang="it-IT" altLang="it-IT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085258" y="2127394"/>
            <a:ext cx="364492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5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409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Comuni (100%)</a:t>
            </a:r>
            <a:endParaRPr lang="it-IT" sz="2400" b="1" dirty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357455" y="3244835"/>
            <a:ext cx="310053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5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1,9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mln persone  </a:t>
            </a:r>
            <a:r>
              <a:rPr lang="it-IT" sz="35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773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mila famiglie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564628" y="4563341"/>
            <a:ext cx="268618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5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610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mila </a:t>
            </a:r>
          </a:p>
          <a:p>
            <a:pPr algn="ctr"/>
            <a:r>
              <a:rPr lang="it-IT" sz="2400" b="1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e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Helvetica" pitchFamily="34" charset="0"/>
              </a:rPr>
              <a:t>difici abitativi</a:t>
            </a:r>
            <a:endParaRPr lang="it-IT" sz="2400" dirty="0">
              <a:solidFill>
                <a:schemeClr val="tx2">
                  <a:lumMod val="75000"/>
                </a:schemeClr>
              </a:solidFill>
              <a:latin typeface="Helvetica" pitchFamily="34" charset="0"/>
            </a:endParaRPr>
          </a:p>
        </p:txBody>
      </p:sp>
      <p:sp>
        <p:nvSpPr>
          <p:cNvPr id="11" name="Titolo 2"/>
          <p:cNvSpPr txBox="1">
            <a:spLocks/>
          </p:cNvSpPr>
          <p:nvPr/>
        </p:nvSpPr>
        <p:spPr>
          <a:xfrm>
            <a:off x="1892481" y="1331955"/>
            <a:ext cx="3776829" cy="654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it-IT" altLang="it-IT" sz="23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CALABRIA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it-IT" altLang="it-IT" sz="1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(zone sismiche 1 e 2)</a:t>
            </a:r>
            <a:endParaRPr lang="it-IT" altLang="it-IT" sz="1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6228557" y="2127394"/>
            <a:ext cx="252028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500" b="1" dirty="0" smtClean="0">
                <a:solidFill>
                  <a:srgbClr val="C00000"/>
                </a:solidFill>
                <a:latin typeface="Helvetica" pitchFamily="34" charset="0"/>
              </a:rPr>
              <a:t>80</a:t>
            </a:r>
            <a:r>
              <a:rPr lang="it-IT" sz="2400" b="1" dirty="0" smtClean="0">
                <a:solidFill>
                  <a:srgbClr val="C00000"/>
                </a:solidFill>
                <a:latin typeface="Helvetica" pitchFamily="34" charset="0"/>
              </a:rPr>
              <a:t> </a:t>
            </a:r>
          </a:p>
          <a:p>
            <a:pPr algn="ctr"/>
            <a:r>
              <a:rPr lang="it-IT" sz="2400" b="1" dirty="0" smtClean="0">
                <a:solidFill>
                  <a:srgbClr val="C00000"/>
                </a:solidFill>
                <a:latin typeface="Helvetica" pitchFamily="34" charset="0"/>
              </a:rPr>
              <a:t>Comuni (100%)</a:t>
            </a:r>
            <a:endParaRPr lang="it-IT" sz="2400" dirty="0">
              <a:solidFill>
                <a:srgbClr val="C00000"/>
              </a:solidFill>
              <a:latin typeface="Helvetica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6069" y="2455"/>
            <a:ext cx="9128389" cy="978273"/>
          </a:xfrm>
          <a:prstGeom prst="rect">
            <a:avLst/>
          </a:prstGeom>
          <a:noFill/>
          <a:extLst/>
        </p:spPr>
        <p:txBody>
          <a:bodyPr vert="horz" lIns="91440" tIns="45720" rIns="91440" bIns="45720" rtlCol="0" anchor="t">
            <a:no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sz="3000" dirty="0"/>
              <a:t>Rischio sismico: </a:t>
            </a:r>
            <a:r>
              <a:rPr lang="it-IT" sz="3000" dirty="0" smtClean="0"/>
              <a:t>Calabria e  </a:t>
            </a:r>
            <a:r>
              <a:rPr lang="it-IT" sz="3000" dirty="0"/>
              <a:t>provincia </a:t>
            </a:r>
            <a:r>
              <a:rPr lang="it-IT" sz="3000" dirty="0" smtClean="0"/>
              <a:t>di Catanzaro nelle zone a rischio più elevato</a:t>
            </a:r>
            <a:endParaRPr lang="it-IT" sz="3000" dirty="0"/>
          </a:p>
        </p:txBody>
      </p:sp>
      <p:pic>
        <p:nvPicPr>
          <p:cNvPr id="16" name="Picture 2" descr="C:\Users\RiccardelliE\Desktop\province_calabr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60848"/>
            <a:ext cx="2424047" cy="351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5809829" y="3244834"/>
            <a:ext cx="3314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500" b="1" dirty="0" smtClean="0">
                <a:solidFill>
                  <a:srgbClr val="C00000"/>
                </a:solidFill>
                <a:latin typeface="Helvetica" pitchFamily="34" charset="0"/>
              </a:rPr>
              <a:t>360</a:t>
            </a:r>
            <a:r>
              <a:rPr lang="it-IT" sz="2400" b="1" dirty="0" smtClean="0">
                <a:solidFill>
                  <a:srgbClr val="C00000"/>
                </a:solidFill>
                <a:latin typeface="Helvetica" pitchFamily="34" charset="0"/>
              </a:rPr>
              <a:t>mila persone </a:t>
            </a:r>
            <a:r>
              <a:rPr lang="it-IT" sz="3500" b="1" dirty="0" smtClean="0">
                <a:solidFill>
                  <a:srgbClr val="C00000"/>
                </a:solidFill>
                <a:latin typeface="Helvetica" pitchFamily="34" charset="0"/>
              </a:rPr>
              <a:t>143</a:t>
            </a:r>
            <a:r>
              <a:rPr lang="it-IT" sz="2400" b="1" dirty="0" smtClean="0">
                <a:solidFill>
                  <a:srgbClr val="C00000"/>
                </a:solidFill>
                <a:latin typeface="Helvetica" pitchFamily="34" charset="0"/>
              </a:rPr>
              <a:t>mila famiglie</a:t>
            </a:r>
            <a:endParaRPr lang="it-IT" sz="2400" dirty="0">
              <a:solidFill>
                <a:srgbClr val="C00000"/>
              </a:solidFill>
              <a:latin typeface="Helvetica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986806" y="4563341"/>
            <a:ext cx="3082650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500" b="1" dirty="0" smtClean="0">
                <a:solidFill>
                  <a:srgbClr val="C00000"/>
                </a:solidFill>
                <a:latin typeface="Helvetica" pitchFamily="34" charset="0"/>
              </a:rPr>
              <a:t>109</a:t>
            </a:r>
            <a:r>
              <a:rPr lang="it-IT" sz="2400" b="1" dirty="0" smtClean="0">
                <a:solidFill>
                  <a:srgbClr val="C00000"/>
                </a:solidFill>
                <a:latin typeface="Helvetica" pitchFamily="34" charset="0"/>
              </a:rPr>
              <a:t>mila edifici abitativi</a:t>
            </a:r>
            <a:endParaRPr lang="it-IT" sz="2400" dirty="0">
              <a:solidFill>
                <a:srgbClr val="C00000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34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B80F-9300-41BC-AA15-12AEF16FD6C9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4" name="Titolo 2"/>
          <p:cNvSpPr txBox="1">
            <a:spLocks/>
          </p:cNvSpPr>
          <p:nvPr/>
        </p:nvSpPr>
        <p:spPr>
          <a:xfrm>
            <a:off x="4556" y="0"/>
            <a:ext cx="913944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altLang="it-IT" dirty="0"/>
              <a:t>Stock abitativo nelle zone sismiche in </a:t>
            </a:r>
            <a:r>
              <a:rPr lang="it-IT" altLang="it-IT" dirty="0" smtClean="0"/>
              <a:t>Calabria e </a:t>
            </a:r>
            <a:r>
              <a:rPr lang="it-IT" altLang="it-IT" dirty="0"/>
              <a:t>nella provincia di </a:t>
            </a:r>
            <a:r>
              <a:rPr lang="it-IT" altLang="it-IT" dirty="0" smtClean="0"/>
              <a:t>Catanzaro</a:t>
            </a:r>
            <a:endParaRPr lang="it-IT" altLang="it-IT" dirty="0"/>
          </a:p>
        </p:txBody>
      </p:sp>
      <p:sp>
        <p:nvSpPr>
          <p:cNvPr id="6" name="Titolo 2"/>
          <p:cNvSpPr txBox="1">
            <a:spLocks/>
          </p:cNvSpPr>
          <p:nvPr/>
        </p:nvSpPr>
        <p:spPr>
          <a:xfrm>
            <a:off x="137946" y="1269415"/>
            <a:ext cx="8653976" cy="604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it-IT"/>
            </a:defPPr>
            <a:lvl1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 b="1" kern="0">
                <a:solidFill>
                  <a:schemeClr val="tx2"/>
                </a:solidFill>
                <a:latin typeface="Helvetica" pitchFamily="34" charset="0"/>
                <a:ea typeface="+mj-ea"/>
                <a:cs typeface="Arial" charset="0"/>
              </a:defRPr>
            </a:lvl1pPr>
          </a:lstStyle>
          <a:p>
            <a:r>
              <a:rPr lang="it-IT" altLang="it-IT" dirty="0"/>
              <a:t>COMPOSIZIONE % PER EPOCA DI COSTRUZIONE</a:t>
            </a:r>
          </a:p>
        </p:txBody>
      </p:sp>
      <p:sp>
        <p:nvSpPr>
          <p:cNvPr id="7" name="Titolo 2"/>
          <p:cNvSpPr txBox="1">
            <a:spLocks/>
          </p:cNvSpPr>
          <p:nvPr/>
        </p:nvSpPr>
        <p:spPr>
          <a:xfrm>
            <a:off x="35496" y="2190714"/>
            <a:ext cx="3776829" cy="446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it-IT" altLang="it-IT" sz="1600" b="1" dirty="0" smtClean="0">
                <a:latin typeface="Arial" charset="0"/>
                <a:cs typeface="Arial" charset="0"/>
              </a:rPr>
              <a:t>CALABRIA</a:t>
            </a:r>
            <a:endParaRPr lang="it-IT" altLang="it-IT" sz="1600" b="1" dirty="0">
              <a:latin typeface="Arial" charset="0"/>
              <a:cs typeface="Arial" charset="0"/>
            </a:endParaRPr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4899627" y="2204864"/>
            <a:ext cx="3776829" cy="446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it-IT" altLang="it-IT" sz="1600" b="1" dirty="0">
                <a:latin typeface="Arial" charset="0"/>
                <a:cs typeface="Arial" charset="0"/>
              </a:rPr>
              <a:t>PROVINCIA DI </a:t>
            </a:r>
            <a:r>
              <a:rPr lang="it-IT" altLang="it-IT" sz="1600" b="1" dirty="0" smtClean="0">
                <a:latin typeface="Arial" charset="0"/>
                <a:cs typeface="Arial" charset="0"/>
              </a:rPr>
              <a:t>CATANZARO</a:t>
            </a:r>
            <a:endParaRPr lang="it-IT" altLang="it-IT" sz="1600" b="1" dirty="0">
              <a:latin typeface="Arial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" y="2663007"/>
            <a:ext cx="4539578" cy="2854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rco 11"/>
          <p:cNvSpPr/>
          <p:nvPr/>
        </p:nvSpPr>
        <p:spPr>
          <a:xfrm>
            <a:off x="1291978" y="3501008"/>
            <a:ext cx="1152128" cy="968970"/>
          </a:xfrm>
          <a:prstGeom prst="arc">
            <a:avLst>
              <a:gd name="adj1" fmla="val 9046252"/>
              <a:gd name="adj2" fmla="val 4893440"/>
            </a:avLst>
          </a:prstGeom>
          <a:solidFill>
            <a:srgbClr val="C00000"/>
          </a:solidFill>
          <a:ln w="171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63986" y="36626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75%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037" y="2676030"/>
            <a:ext cx="4525963" cy="296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rco 14"/>
          <p:cNvSpPr/>
          <p:nvPr/>
        </p:nvSpPr>
        <p:spPr>
          <a:xfrm>
            <a:off x="6084168" y="3501008"/>
            <a:ext cx="1152128" cy="968970"/>
          </a:xfrm>
          <a:prstGeom prst="arc">
            <a:avLst>
              <a:gd name="adj1" fmla="val 9934302"/>
              <a:gd name="adj2" fmla="val 4507566"/>
            </a:avLst>
          </a:prstGeom>
          <a:solidFill>
            <a:srgbClr val="C00000"/>
          </a:solidFill>
          <a:ln w="1714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156176" y="3529514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74%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39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B80F-9300-41BC-AA15-12AEF16FD6C9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4" name="Titolo 2"/>
          <p:cNvSpPr txBox="1">
            <a:spLocks/>
          </p:cNvSpPr>
          <p:nvPr/>
        </p:nvSpPr>
        <p:spPr>
          <a:xfrm>
            <a:off x="137946" y="1269415"/>
            <a:ext cx="8653976" cy="604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it-IT" altLang="it-IT" sz="1800" b="1" kern="0" dirty="0" smtClean="0">
                <a:solidFill>
                  <a:schemeClr val="tx2"/>
                </a:solidFill>
                <a:latin typeface="Helvetica" pitchFamily="34" charset="0"/>
                <a:ea typeface="+mj-ea"/>
                <a:cs typeface="Arial" charset="0"/>
              </a:rPr>
              <a:t>COMPOSIZIONE % STRUTTURA PORTANTE</a:t>
            </a:r>
            <a:endParaRPr lang="it-IT" altLang="it-IT" sz="1800" kern="0" dirty="0">
              <a:solidFill>
                <a:schemeClr val="tx2"/>
              </a:solidFill>
              <a:latin typeface="Helvetica" pitchFamily="34" charset="0"/>
              <a:ea typeface="+mj-ea"/>
              <a:cs typeface="Arial" charset="0"/>
            </a:endParaRPr>
          </a:p>
        </p:txBody>
      </p:sp>
      <p:sp>
        <p:nvSpPr>
          <p:cNvPr id="10" name="Titolo 2"/>
          <p:cNvSpPr txBox="1">
            <a:spLocks/>
          </p:cNvSpPr>
          <p:nvPr/>
        </p:nvSpPr>
        <p:spPr>
          <a:xfrm>
            <a:off x="35496" y="2190714"/>
            <a:ext cx="3776829" cy="446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it-IT" altLang="it-IT" sz="1600" b="1" dirty="0" smtClean="0">
                <a:latin typeface="Arial" charset="0"/>
                <a:cs typeface="Arial" charset="0"/>
              </a:rPr>
              <a:t>CALABRIA</a:t>
            </a:r>
            <a:endParaRPr lang="it-IT" altLang="it-IT" sz="1600" b="1" dirty="0">
              <a:latin typeface="Arial" charset="0"/>
              <a:cs typeface="Arial" charset="0"/>
            </a:endParaRPr>
          </a:p>
        </p:txBody>
      </p:sp>
      <p:sp>
        <p:nvSpPr>
          <p:cNvPr id="11" name="Titolo 2"/>
          <p:cNvSpPr txBox="1">
            <a:spLocks/>
          </p:cNvSpPr>
          <p:nvPr/>
        </p:nvSpPr>
        <p:spPr>
          <a:xfrm>
            <a:off x="4899627" y="2204864"/>
            <a:ext cx="3776829" cy="446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r>
              <a:rPr lang="it-IT" altLang="it-IT" sz="1600" b="1" dirty="0">
                <a:latin typeface="Arial" charset="0"/>
                <a:cs typeface="Arial" charset="0"/>
              </a:rPr>
              <a:t>PROVINCIA DI </a:t>
            </a:r>
            <a:r>
              <a:rPr lang="it-IT" altLang="it-IT" sz="1600" b="1" dirty="0" smtClean="0">
                <a:latin typeface="Arial" charset="0"/>
                <a:cs typeface="Arial" charset="0"/>
              </a:rPr>
              <a:t>CATANZARO</a:t>
            </a:r>
            <a:endParaRPr lang="it-IT" altLang="it-IT" sz="1600" b="1" dirty="0">
              <a:latin typeface="Arial" charset="0"/>
              <a:cs typeface="Arial" charset="0"/>
            </a:endParaRPr>
          </a:p>
        </p:txBody>
      </p:sp>
      <p:sp>
        <p:nvSpPr>
          <p:cNvPr id="12" name="Titolo 2"/>
          <p:cNvSpPr txBox="1">
            <a:spLocks/>
          </p:cNvSpPr>
          <p:nvPr/>
        </p:nvSpPr>
        <p:spPr>
          <a:xfrm>
            <a:off x="4556" y="0"/>
            <a:ext cx="913944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tx2"/>
                </a:solidFill>
                <a:latin typeface="Helvetica" pitchFamily="34" charset="0"/>
                <a:ea typeface="+mj-ea"/>
                <a:cs typeface="+mj-cs"/>
              </a:defRPr>
            </a:lvl1pPr>
          </a:lstStyle>
          <a:p>
            <a:r>
              <a:rPr lang="it-IT" altLang="it-IT" dirty="0"/>
              <a:t>Stock abitativo nelle zone sismiche in </a:t>
            </a:r>
            <a:r>
              <a:rPr lang="it-IT" altLang="it-IT" dirty="0" smtClean="0"/>
              <a:t>Calabria e </a:t>
            </a:r>
            <a:r>
              <a:rPr lang="it-IT" altLang="it-IT" dirty="0"/>
              <a:t>nella provincia di </a:t>
            </a:r>
            <a:r>
              <a:rPr lang="it-IT" altLang="it-IT" dirty="0" smtClean="0"/>
              <a:t>Catanzaro</a:t>
            </a:r>
            <a:endParaRPr lang="it-IT" alt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0" y="2780928"/>
            <a:ext cx="4612909" cy="2635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69" y="2811981"/>
            <a:ext cx="404509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082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B80F-9300-41BC-AA15-12AEF16FD6C9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9" name="Ovale 8"/>
          <p:cNvSpPr/>
          <p:nvPr/>
        </p:nvSpPr>
        <p:spPr>
          <a:xfrm>
            <a:off x="369099" y="1988840"/>
            <a:ext cx="2212099" cy="2088232"/>
          </a:xfrm>
          <a:prstGeom prst="ellipse">
            <a:avLst/>
          </a:prstGeom>
          <a:solidFill>
            <a:srgbClr val="002060"/>
          </a:solidFill>
          <a:ln>
            <a:solidFill>
              <a:srgbClr val="33CC33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it-IT" sz="2000" dirty="0" smtClean="0"/>
              <a:t>Zona 1: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/>
              <a:t>mld</a:t>
            </a:r>
            <a:endParaRPr lang="it-IT" sz="2000" dirty="0" smtClean="0"/>
          </a:p>
          <a:p>
            <a:pPr algn="ctr">
              <a:defRPr/>
            </a:pPr>
            <a:r>
              <a:rPr lang="it-IT" sz="2000" dirty="0" smtClean="0"/>
              <a:t>Zona 2: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/>
              <a:t>mld</a:t>
            </a:r>
            <a:endParaRPr lang="it-IT" sz="2000" dirty="0" smtClean="0"/>
          </a:p>
          <a:p>
            <a:pPr algn="ctr">
              <a:defRPr/>
            </a:pPr>
            <a:r>
              <a:rPr lang="it-IT" sz="2000" dirty="0" smtClean="0"/>
              <a:t>Zona 3: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/>
              <a:t>mld</a:t>
            </a:r>
            <a:endParaRPr lang="it-IT" sz="2000" dirty="0"/>
          </a:p>
        </p:txBody>
      </p:sp>
      <p:sp>
        <p:nvSpPr>
          <p:cNvPr id="13" name="Rettangolo 12"/>
          <p:cNvSpPr/>
          <p:nvPr/>
        </p:nvSpPr>
        <p:spPr>
          <a:xfrm>
            <a:off x="-252536" y="801335"/>
            <a:ext cx="3456384" cy="12977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700"/>
              </a:lnSpc>
            </a:pPr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ITALIA:</a:t>
            </a:r>
          </a:p>
          <a:p>
            <a:pPr algn="ctr">
              <a:lnSpc>
                <a:spcPts val="4700"/>
              </a:lnSpc>
            </a:pPr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105 </a:t>
            </a:r>
            <a:r>
              <a:rPr lang="it-IT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miliardi</a:t>
            </a:r>
            <a:endParaRPr lang="it-IT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Ovale 13"/>
          <p:cNvSpPr/>
          <p:nvPr/>
        </p:nvSpPr>
        <p:spPr>
          <a:xfrm>
            <a:off x="3177411" y="3104337"/>
            <a:ext cx="2330693" cy="2088232"/>
          </a:xfrm>
          <a:prstGeom prst="ellipse">
            <a:avLst/>
          </a:prstGeom>
          <a:solidFill>
            <a:srgbClr val="4F81BD"/>
          </a:solidFill>
          <a:ln>
            <a:solidFill>
              <a:srgbClr val="33CC33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it-IT" sz="2000" dirty="0" smtClean="0"/>
              <a:t>Zona 1: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5,2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/>
              <a:t>mld</a:t>
            </a:r>
            <a:endParaRPr lang="it-IT" sz="2000" dirty="0" smtClean="0"/>
          </a:p>
          <a:p>
            <a:pPr algn="ctr">
              <a:defRPr/>
            </a:pPr>
            <a:r>
              <a:rPr lang="it-IT" sz="2000" dirty="0" smtClean="0"/>
              <a:t>Zona 2: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2,2</a:t>
            </a: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err="1" smtClean="0"/>
              <a:t>mld</a:t>
            </a:r>
            <a:endParaRPr lang="it-IT" sz="2000" dirty="0" smtClean="0"/>
          </a:p>
        </p:txBody>
      </p:sp>
      <p:sp>
        <p:nvSpPr>
          <p:cNvPr id="15" name="Rettangolo 14"/>
          <p:cNvSpPr/>
          <p:nvPr/>
        </p:nvSpPr>
        <p:spPr>
          <a:xfrm>
            <a:off x="2631931" y="2132856"/>
            <a:ext cx="345638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CALABRIA:</a:t>
            </a:r>
          </a:p>
          <a:p>
            <a:pPr algn="ctr"/>
            <a:r>
              <a:rPr lang="it-IT" sz="30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7,4 miliardi</a:t>
            </a:r>
            <a:endParaRPr lang="it-IT" sz="3000" b="1" dirty="0">
              <a:ln w="1905"/>
              <a:solidFill>
                <a:schemeClr val="accent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Ovale 15"/>
          <p:cNvSpPr/>
          <p:nvPr/>
        </p:nvSpPr>
        <p:spPr>
          <a:xfrm>
            <a:off x="6228184" y="3861048"/>
            <a:ext cx="2444125" cy="2088232"/>
          </a:xfrm>
          <a:prstGeom prst="ellipse">
            <a:avLst/>
          </a:prstGeom>
          <a:solidFill>
            <a:srgbClr val="CC3300"/>
          </a:solidFill>
          <a:ln>
            <a:solidFill>
              <a:srgbClr val="33CC33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lvl="0" algn="ctr">
              <a:defRPr/>
            </a:pPr>
            <a:r>
              <a:rPr lang="it-IT" sz="2000" dirty="0">
                <a:solidFill>
                  <a:prstClr val="white"/>
                </a:solidFill>
              </a:rPr>
              <a:t>Zona 1: </a:t>
            </a:r>
            <a:r>
              <a:rPr lang="it-IT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790</a:t>
            </a:r>
            <a:r>
              <a:rPr lang="it-IT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prstClr val="white"/>
                </a:solidFill>
              </a:rPr>
              <a:t>mln</a:t>
            </a:r>
            <a:endParaRPr lang="it-IT" sz="2000" dirty="0">
              <a:solidFill>
                <a:prstClr val="white"/>
              </a:solidFill>
            </a:endParaRPr>
          </a:p>
          <a:p>
            <a:pPr lvl="0" algn="ctr">
              <a:defRPr/>
            </a:pPr>
            <a:r>
              <a:rPr lang="it-IT" sz="2000" dirty="0">
                <a:solidFill>
                  <a:prstClr val="white"/>
                </a:solidFill>
              </a:rPr>
              <a:t>Zona 2: </a:t>
            </a:r>
            <a:r>
              <a:rPr lang="it-IT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539</a:t>
            </a:r>
            <a:r>
              <a:rPr lang="it-IT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000" dirty="0" smtClean="0">
                <a:solidFill>
                  <a:prstClr val="white"/>
                </a:solidFill>
              </a:rPr>
              <a:t>mln</a:t>
            </a:r>
            <a:endParaRPr lang="it-IT" sz="2000" dirty="0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5796136" y="2564904"/>
            <a:ext cx="3456384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PROVINCIA DI </a:t>
            </a:r>
            <a:r>
              <a:rPr lang="it-IT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CATANZARO:</a:t>
            </a:r>
          </a:p>
          <a:p>
            <a:pPr algn="ctr"/>
            <a:r>
              <a:rPr lang="it-IT" sz="3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1,3 miliardi</a:t>
            </a:r>
            <a:endParaRPr lang="it-IT" sz="3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6069" y="2455"/>
            <a:ext cx="9128389" cy="83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numCol="1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it-IT" sz="2600" b="1" dirty="0" smtClean="0">
                <a:solidFill>
                  <a:schemeClr val="accent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Stima del costo di miglioramento sismico</a:t>
            </a:r>
            <a:endParaRPr lang="it-IT" sz="2600" b="1" dirty="0">
              <a:solidFill>
                <a:srgbClr val="4F81BD"/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733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6120</TotalTime>
  <Words>1393</Words>
  <Application>Microsoft Office PowerPoint</Application>
  <PresentationFormat>Presentazione su schermo (4:3)</PresentationFormat>
  <Paragraphs>214</Paragraphs>
  <Slides>26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1_Tema di Office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sismabonus</vt:lpstr>
      <vt:lpstr>Presentazione standard di PowerPoint</vt:lpstr>
      <vt:lpstr>Sisma ed Ecobonus</vt:lpstr>
      <vt:lpstr>Descrizione del bisogno  Una casa sicura e conveniente </vt:lpstr>
      <vt:lpstr>Obiettivo di marketing  La diversità delle imprese Ance</vt:lpstr>
      <vt:lpstr>Obiettivo di marketing   Gli strumenti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Sisma ed Eco-bonus</vt:lpstr>
      <vt:lpstr>Presentazione standard di PowerPoint</vt:lpstr>
      <vt:lpstr>Ecobonus – Il punto di vista della finanza</vt:lpstr>
      <vt:lpstr>Ecobonus – Il punto di vista della finanza</vt:lpstr>
      <vt:lpstr>Ecobonus – Il punto di vista della finanza</vt:lpstr>
      <vt:lpstr>Grazie per l’attenzione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Colopardi Elena</dc:creator>
  <cp:lastModifiedBy>Riccardelli Eleonora</cp:lastModifiedBy>
  <cp:revision>614</cp:revision>
  <cp:lastPrinted>2017-05-25T15:11:02Z</cp:lastPrinted>
  <dcterms:created xsi:type="dcterms:W3CDTF">2015-06-26T10:17:13Z</dcterms:created>
  <dcterms:modified xsi:type="dcterms:W3CDTF">2019-03-21T16:33:41Z</dcterms:modified>
</cp:coreProperties>
</file>